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rels" ContentType="application/vnd.openxmlformats-package.relationships+xml"/>
  <Default Extension="xml" ContentType="application/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D5"/>
    <a:srgbClr val="FFD2AE"/>
    <a:srgbClr val="BDE89F"/>
    <a:srgbClr val="AD7A86"/>
    <a:srgbClr val="D7FFFF"/>
    <a:srgbClr val="FFB4C6"/>
    <a:srgbClr val="E9BDFF"/>
    <a:srgbClr val="FFE082"/>
    <a:srgbClr val="FFC6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8574" autoAdjust="0"/>
    <p:restoredTop sz="95127" autoAdjust="0"/>
  </p:normalViewPr>
  <p:slideViewPr>
    <p:cSldViewPr snapToGrid="0" snapToObjects="1">
      <p:cViewPr>
        <p:scale>
          <a:sx n="139" d="100"/>
          <a:sy n="139" d="100"/>
        </p:scale>
        <p:origin x="-7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5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printerSettings" Target="printerSettings/printerSettings1.bin"/><Relationship Id="rId9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mbervidelo:Downloads:Amber%20Data.xlsx" TargetMode="External"/><Relationship Id="rId2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mbervidelo:Downloads:Amber%20Dat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mbervidelo:Downloads:Amber%20Figures-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mbervidelo:Downloads:Amber%20Data.xlsx" TargetMode="External"/><Relationship Id="rId2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8881641169388"/>
          <c:y val="0.123171091530758"/>
          <c:w val="0.802544371059821"/>
          <c:h val="0.6616738694853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'Main Effect of Drug'!$A$4</c:f>
              <c:strCache>
                <c:ptCount val="1"/>
                <c:pt idx="0">
                  <c:v>Placebo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'Main Effect of Drug'!$B$6:$D$6</c:f>
                <c:numCache>
                  <c:formatCode>General</c:formatCode>
                  <c:ptCount val="3"/>
                  <c:pt idx="0">
                    <c:v>6.41</c:v>
                  </c:pt>
                  <c:pt idx="1">
                    <c:v>15.43</c:v>
                  </c:pt>
                  <c:pt idx="2">
                    <c:v>17.86</c:v>
                  </c:pt>
                </c:numCache>
              </c:numRef>
            </c:plus>
            <c:minus>
              <c:numRef>
                <c:f>'Main Effect of Drug'!$B$6:$D$6</c:f>
                <c:numCache>
                  <c:formatCode>General</c:formatCode>
                  <c:ptCount val="3"/>
                  <c:pt idx="0">
                    <c:v>6.41</c:v>
                  </c:pt>
                  <c:pt idx="1">
                    <c:v>15.43</c:v>
                  </c:pt>
                  <c:pt idx="2">
                    <c:v>17.86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'Main Effect of Drug'!$B$3:$D$3</c:f>
              <c:strCache>
                <c:ptCount val="3"/>
                <c:pt idx="0">
                  <c:v>Reward</c:v>
                </c:pt>
                <c:pt idx="1">
                  <c:v>Aggression</c:v>
                </c:pt>
                <c:pt idx="2">
                  <c:v>Protection</c:v>
                </c:pt>
              </c:strCache>
            </c:strRef>
          </c:cat>
          <c:val>
            <c:numRef>
              <c:f>'Main Effect of Drug'!$B$4:$D$4</c:f>
              <c:numCache>
                <c:formatCode>General</c:formatCode>
                <c:ptCount val="3"/>
                <c:pt idx="0">
                  <c:v>296.78</c:v>
                </c:pt>
                <c:pt idx="1">
                  <c:v>145.26</c:v>
                </c:pt>
                <c:pt idx="2">
                  <c:v>239.88</c:v>
                </c:pt>
              </c:numCache>
            </c:numRef>
          </c:val>
        </c:ser>
        <c:ser>
          <c:idx val="1"/>
          <c:order val="1"/>
          <c:tx>
            <c:strRef>
              <c:f>'Main Effect of Drug'!$A$5</c:f>
              <c:strCache>
                <c:ptCount val="1"/>
                <c:pt idx="0">
                  <c:v>Testosterone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'Main Effect of Drug'!$B$7:$D$7</c:f>
                <c:numCache>
                  <c:formatCode>General</c:formatCode>
                  <c:ptCount val="3"/>
                  <c:pt idx="0">
                    <c:v>6.689999999999999</c:v>
                  </c:pt>
                  <c:pt idx="1">
                    <c:v>17.84</c:v>
                  </c:pt>
                  <c:pt idx="2">
                    <c:v>20.81</c:v>
                  </c:pt>
                </c:numCache>
              </c:numRef>
            </c:plus>
            <c:minus>
              <c:numRef>
                <c:f>'Main Effect of Drug'!$B$7:$D$7</c:f>
                <c:numCache>
                  <c:formatCode>General</c:formatCode>
                  <c:ptCount val="3"/>
                  <c:pt idx="0">
                    <c:v>6.689999999999999</c:v>
                  </c:pt>
                  <c:pt idx="1">
                    <c:v>17.84</c:v>
                  </c:pt>
                  <c:pt idx="2">
                    <c:v>20.81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'Main Effect of Drug'!$B$3:$D$3</c:f>
              <c:strCache>
                <c:ptCount val="3"/>
                <c:pt idx="0">
                  <c:v>Reward</c:v>
                </c:pt>
                <c:pt idx="1">
                  <c:v>Aggression</c:v>
                </c:pt>
                <c:pt idx="2">
                  <c:v>Protection</c:v>
                </c:pt>
              </c:strCache>
            </c:strRef>
          </c:cat>
          <c:val>
            <c:numRef>
              <c:f>'Main Effect of Drug'!$B$5:$D$5</c:f>
              <c:numCache>
                <c:formatCode>General</c:formatCode>
                <c:ptCount val="3"/>
                <c:pt idx="0">
                  <c:v>281.68</c:v>
                </c:pt>
                <c:pt idx="1">
                  <c:v>181.33</c:v>
                </c:pt>
                <c:pt idx="2">
                  <c:v>300.32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37993784"/>
        <c:axId val="-2137066808"/>
      </c:barChart>
      <c:catAx>
        <c:axId val="-21379937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2137066808"/>
        <c:crosses val="autoZero"/>
        <c:auto val="1"/>
        <c:lblAlgn val="ctr"/>
        <c:lblOffset val="100"/>
        <c:noMultiLvlLbl val="0"/>
      </c:catAx>
      <c:valAx>
        <c:axId val="-21370668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rgbClr val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pPr>
            <a:endParaRPr lang="en-US"/>
          </a:p>
        </c:txPr>
        <c:crossAx val="-2137993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rgbClr val="000000"/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7470698108187"/>
          <c:y val="0.124634580734941"/>
          <c:w val="0.779863165631759"/>
          <c:h val="0.656524234495324"/>
        </c:manualLayout>
      </c:layout>
      <c:scatterChart>
        <c:scatterStyle val="lineMarker"/>
        <c:varyColors val="0"/>
        <c:ser>
          <c:idx val="0"/>
          <c:order val="0"/>
          <c:tx>
            <c:v>Placebo</c:v>
          </c:tx>
          <c:spPr>
            <a:ln w="19050" cap="rnd">
              <a:noFill/>
              <a:round/>
            </a:ln>
            <a:effectLst/>
          </c:spPr>
          <c:marker>
            <c:symbol val="circle"/>
            <c:size val="3"/>
            <c:spPr>
              <a:solidFill>
                <a:schemeClr val="accent1"/>
              </a:solidFill>
              <a:ln w="3175">
                <a:solidFill>
                  <a:schemeClr val="tx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olid"/>
              </a:ln>
              <a:effectLst/>
            </c:spPr>
            <c:trendlineType val="linear"/>
            <c:dispRSqr val="0"/>
            <c:dispEq val="0"/>
          </c:trendline>
          <c:xVal>
            <c:numRef>
              <c:f>Scatterplot!$E$2:$E$58</c:f>
              <c:numCache>
                <c:formatCode>General</c:formatCode>
                <c:ptCount val="57"/>
                <c:pt idx="0">
                  <c:v>-0.25</c:v>
                </c:pt>
                <c:pt idx="1">
                  <c:v>0.25</c:v>
                </c:pt>
                <c:pt idx="2">
                  <c:v>2.33</c:v>
                </c:pt>
                <c:pt idx="3">
                  <c:v>-0.25</c:v>
                </c:pt>
                <c:pt idx="4">
                  <c:v>-0.42</c:v>
                </c:pt>
                <c:pt idx="5">
                  <c:v>2.67</c:v>
                </c:pt>
                <c:pt idx="6">
                  <c:v>0.25</c:v>
                </c:pt>
                <c:pt idx="7">
                  <c:v>2.47</c:v>
                </c:pt>
                <c:pt idx="8">
                  <c:v>0.83</c:v>
                </c:pt>
                <c:pt idx="9">
                  <c:v>2.67</c:v>
                </c:pt>
                <c:pt idx="10">
                  <c:v>-0.08</c:v>
                </c:pt>
                <c:pt idx="11">
                  <c:v>-1.0</c:v>
                </c:pt>
                <c:pt idx="12">
                  <c:v>-0.42</c:v>
                </c:pt>
                <c:pt idx="13">
                  <c:v>0.83</c:v>
                </c:pt>
                <c:pt idx="14">
                  <c:v>0.08</c:v>
                </c:pt>
                <c:pt idx="15">
                  <c:v>-1.58</c:v>
                </c:pt>
                <c:pt idx="16">
                  <c:v>1.46</c:v>
                </c:pt>
                <c:pt idx="17">
                  <c:v>3.0</c:v>
                </c:pt>
                <c:pt idx="18">
                  <c:v>-1.67</c:v>
                </c:pt>
                <c:pt idx="19">
                  <c:v>0.83</c:v>
                </c:pt>
                <c:pt idx="20">
                  <c:v>0.69</c:v>
                </c:pt>
                <c:pt idx="21">
                  <c:v>0.42</c:v>
                </c:pt>
                <c:pt idx="22">
                  <c:v>1.17</c:v>
                </c:pt>
                <c:pt idx="23">
                  <c:v>1.17</c:v>
                </c:pt>
                <c:pt idx="24">
                  <c:v>0.67</c:v>
                </c:pt>
                <c:pt idx="25">
                  <c:v>-0.17</c:v>
                </c:pt>
                <c:pt idx="26">
                  <c:v>0.5</c:v>
                </c:pt>
                <c:pt idx="27">
                  <c:v>0.75</c:v>
                </c:pt>
                <c:pt idx="28">
                  <c:v>-0.5</c:v>
                </c:pt>
                <c:pt idx="29">
                  <c:v>-1.25</c:v>
                </c:pt>
                <c:pt idx="30">
                  <c:v>-0.42</c:v>
                </c:pt>
                <c:pt idx="31">
                  <c:v>2.17</c:v>
                </c:pt>
                <c:pt idx="32">
                  <c:v>0.58</c:v>
                </c:pt>
                <c:pt idx="33">
                  <c:v>0.08</c:v>
                </c:pt>
                <c:pt idx="34">
                  <c:v>0.33</c:v>
                </c:pt>
                <c:pt idx="35">
                  <c:v>0.33</c:v>
                </c:pt>
                <c:pt idx="36">
                  <c:v>0.08</c:v>
                </c:pt>
                <c:pt idx="37">
                  <c:v>-0.42</c:v>
                </c:pt>
                <c:pt idx="38">
                  <c:v>0.32</c:v>
                </c:pt>
                <c:pt idx="39">
                  <c:v>0.08</c:v>
                </c:pt>
                <c:pt idx="40">
                  <c:v>0.17</c:v>
                </c:pt>
                <c:pt idx="41">
                  <c:v>0.25</c:v>
                </c:pt>
                <c:pt idx="42">
                  <c:v>0.25</c:v>
                </c:pt>
                <c:pt idx="43">
                  <c:v>0.0</c:v>
                </c:pt>
                <c:pt idx="44">
                  <c:v>-0.58</c:v>
                </c:pt>
                <c:pt idx="45">
                  <c:v>0.25</c:v>
                </c:pt>
                <c:pt idx="46">
                  <c:v>1.17</c:v>
                </c:pt>
                <c:pt idx="47">
                  <c:v>1.92</c:v>
                </c:pt>
                <c:pt idx="48">
                  <c:v>0.92</c:v>
                </c:pt>
                <c:pt idx="49">
                  <c:v>0.08</c:v>
                </c:pt>
                <c:pt idx="50">
                  <c:v>2.08</c:v>
                </c:pt>
                <c:pt idx="51">
                  <c:v>-0.08</c:v>
                </c:pt>
                <c:pt idx="52">
                  <c:v>-0.08</c:v>
                </c:pt>
                <c:pt idx="53">
                  <c:v>1.17</c:v>
                </c:pt>
                <c:pt idx="54">
                  <c:v>0.77</c:v>
                </c:pt>
                <c:pt idx="55">
                  <c:v>-0.25</c:v>
                </c:pt>
                <c:pt idx="56">
                  <c:v>-0.75</c:v>
                </c:pt>
              </c:numCache>
            </c:numRef>
          </c:xVal>
          <c:yVal>
            <c:numRef>
              <c:f>Scatterplot!$F$2:$F$58</c:f>
              <c:numCache>
                <c:formatCode>General</c:formatCode>
                <c:ptCount val="57"/>
                <c:pt idx="0">
                  <c:v>28.89</c:v>
                </c:pt>
                <c:pt idx="1">
                  <c:v>0.0</c:v>
                </c:pt>
                <c:pt idx="2">
                  <c:v>7.92</c:v>
                </c:pt>
                <c:pt idx="3">
                  <c:v>13.08</c:v>
                </c:pt>
                <c:pt idx="4">
                  <c:v>14.44</c:v>
                </c:pt>
                <c:pt idx="5">
                  <c:v>24.0</c:v>
                </c:pt>
                <c:pt idx="6">
                  <c:v>16.67</c:v>
                </c:pt>
                <c:pt idx="7">
                  <c:v>13.2</c:v>
                </c:pt>
                <c:pt idx="8">
                  <c:v>5.0</c:v>
                </c:pt>
                <c:pt idx="9">
                  <c:v>0.0</c:v>
                </c:pt>
                <c:pt idx="10">
                  <c:v>11.0</c:v>
                </c:pt>
                <c:pt idx="11">
                  <c:v>13.0</c:v>
                </c:pt>
                <c:pt idx="12">
                  <c:v>23.0</c:v>
                </c:pt>
                <c:pt idx="13">
                  <c:v>5.83</c:v>
                </c:pt>
                <c:pt idx="14">
                  <c:v>20.91</c:v>
                </c:pt>
                <c:pt idx="15">
                  <c:v>0.0</c:v>
                </c:pt>
                <c:pt idx="16">
                  <c:v>25.0</c:v>
                </c:pt>
                <c:pt idx="17">
                  <c:v>16.36</c:v>
                </c:pt>
                <c:pt idx="18">
                  <c:v>4.38</c:v>
                </c:pt>
                <c:pt idx="19">
                  <c:v>20.91</c:v>
                </c:pt>
                <c:pt idx="20">
                  <c:v>6.67</c:v>
                </c:pt>
                <c:pt idx="21">
                  <c:v>39.0</c:v>
                </c:pt>
                <c:pt idx="22">
                  <c:v>16.92</c:v>
                </c:pt>
                <c:pt idx="23">
                  <c:v>16.67</c:v>
                </c:pt>
                <c:pt idx="24">
                  <c:v>0.0</c:v>
                </c:pt>
                <c:pt idx="25">
                  <c:v>1.67</c:v>
                </c:pt>
                <c:pt idx="26">
                  <c:v>0.0</c:v>
                </c:pt>
                <c:pt idx="27">
                  <c:v>18.18</c:v>
                </c:pt>
                <c:pt idx="28">
                  <c:v>1.18</c:v>
                </c:pt>
                <c:pt idx="29">
                  <c:v>25.45</c:v>
                </c:pt>
                <c:pt idx="30">
                  <c:v>0.0</c:v>
                </c:pt>
                <c:pt idx="31">
                  <c:v>7.75</c:v>
                </c:pt>
                <c:pt idx="32">
                  <c:v>20.91</c:v>
                </c:pt>
                <c:pt idx="33">
                  <c:v>14.17</c:v>
                </c:pt>
                <c:pt idx="34">
                  <c:v>3.33</c:v>
                </c:pt>
                <c:pt idx="35">
                  <c:v>25.0</c:v>
                </c:pt>
                <c:pt idx="36">
                  <c:v>8.0</c:v>
                </c:pt>
                <c:pt idx="37">
                  <c:v>4.73</c:v>
                </c:pt>
                <c:pt idx="38">
                  <c:v>17.69</c:v>
                </c:pt>
                <c:pt idx="39">
                  <c:v>43.64</c:v>
                </c:pt>
                <c:pt idx="40">
                  <c:v>24.0</c:v>
                </c:pt>
                <c:pt idx="41">
                  <c:v>20.0</c:v>
                </c:pt>
                <c:pt idx="42">
                  <c:v>7.78</c:v>
                </c:pt>
                <c:pt idx="43">
                  <c:v>12.73</c:v>
                </c:pt>
                <c:pt idx="44">
                  <c:v>0.0</c:v>
                </c:pt>
                <c:pt idx="45">
                  <c:v>0.48</c:v>
                </c:pt>
                <c:pt idx="46">
                  <c:v>20.83</c:v>
                </c:pt>
                <c:pt idx="47">
                  <c:v>21.43</c:v>
                </c:pt>
                <c:pt idx="48">
                  <c:v>5.0</c:v>
                </c:pt>
                <c:pt idx="49">
                  <c:v>14.44</c:v>
                </c:pt>
                <c:pt idx="50">
                  <c:v>10.0</c:v>
                </c:pt>
                <c:pt idx="51">
                  <c:v>3.64</c:v>
                </c:pt>
                <c:pt idx="52">
                  <c:v>39.17</c:v>
                </c:pt>
                <c:pt idx="53">
                  <c:v>12.3</c:v>
                </c:pt>
                <c:pt idx="54">
                  <c:v>4.0</c:v>
                </c:pt>
                <c:pt idx="55">
                  <c:v>3.75</c:v>
                </c:pt>
                <c:pt idx="56">
                  <c:v>1.0</c:v>
                </c:pt>
              </c:numCache>
            </c:numRef>
          </c:yVal>
          <c:smooth val="0"/>
        </c:ser>
        <c:ser>
          <c:idx val="1"/>
          <c:order val="1"/>
          <c:tx>
            <c:v>Testosterone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3"/>
            <c:spPr>
              <a:solidFill>
                <a:schemeClr val="accent2"/>
              </a:solidFill>
              <a:ln w="3175">
                <a:solidFill>
                  <a:schemeClr val="tx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olid"/>
              </a:ln>
              <a:effectLst/>
            </c:spPr>
            <c:trendlineType val="linear"/>
            <c:dispRSqr val="0"/>
            <c:dispEq val="0"/>
          </c:trendline>
          <c:xVal>
            <c:numRef>
              <c:f>Scatterplot!$E$59:$E$115</c:f>
              <c:numCache>
                <c:formatCode>General</c:formatCode>
                <c:ptCount val="57"/>
                <c:pt idx="0">
                  <c:v>-0.08</c:v>
                </c:pt>
                <c:pt idx="1">
                  <c:v>-0.42</c:v>
                </c:pt>
                <c:pt idx="2">
                  <c:v>-0.67</c:v>
                </c:pt>
                <c:pt idx="3">
                  <c:v>0.0</c:v>
                </c:pt>
                <c:pt idx="4">
                  <c:v>0.33</c:v>
                </c:pt>
                <c:pt idx="5">
                  <c:v>1.33</c:v>
                </c:pt>
                <c:pt idx="6">
                  <c:v>0.33</c:v>
                </c:pt>
                <c:pt idx="7">
                  <c:v>-0.67</c:v>
                </c:pt>
                <c:pt idx="8">
                  <c:v>-0.17</c:v>
                </c:pt>
                <c:pt idx="9">
                  <c:v>-0.75</c:v>
                </c:pt>
                <c:pt idx="10">
                  <c:v>-0.83</c:v>
                </c:pt>
                <c:pt idx="11">
                  <c:v>1.25</c:v>
                </c:pt>
                <c:pt idx="12">
                  <c:v>0.75</c:v>
                </c:pt>
                <c:pt idx="13">
                  <c:v>1.92</c:v>
                </c:pt>
                <c:pt idx="14">
                  <c:v>0.0</c:v>
                </c:pt>
                <c:pt idx="15">
                  <c:v>0.83</c:v>
                </c:pt>
                <c:pt idx="16">
                  <c:v>1.42</c:v>
                </c:pt>
                <c:pt idx="17">
                  <c:v>0.08</c:v>
                </c:pt>
                <c:pt idx="18">
                  <c:v>-0.17</c:v>
                </c:pt>
                <c:pt idx="19">
                  <c:v>1.67</c:v>
                </c:pt>
                <c:pt idx="20">
                  <c:v>-0.17</c:v>
                </c:pt>
                <c:pt idx="21">
                  <c:v>0.08</c:v>
                </c:pt>
                <c:pt idx="22">
                  <c:v>1.33</c:v>
                </c:pt>
                <c:pt idx="23">
                  <c:v>1.42</c:v>
                </c:pt>
                <c:pt idx="24">
                  <c:v>2.45</c:v>
                </c:pt>
                <c:pt idx="25">
                  <c:v>2.58</c:v>
                </c:pt>
                <c:pt idx="26">
                  <c:v>-0.25</c:v>
                </c:pt>
                <c:pt idx="27">
                  <c:v>-0.58</c:v>
                </c:pt>
                <c:pt idx="28">
                  <c:v>-0.33</c:v>
                </c:pt>
                <c:pt idx="29">
                  <c:v>-1.42</c:v>
                </c:pt>
                <c:pt idx="30">
                  <c:v>1.42</c:v>
                </c:pt>
                <c:pt idx="31">
                  <c:v>-1.33</c:v>
                </c:pt>
                <c:pt idx="32">
                  <c:v>0.42</c:v>
                </c:pt>
                <c:pt idx="33">
                  <c:v>1.5</c:v>
                </c:pt>
                <c:pt idx="34">
                  <c:v>0.42</c:v>
                </c:pt>
                <c:pt idx="35">
                  <c:v>0.33</c:v>
                </c:pt>
                <c:pt idx="36">
                  <c:v>0.67</c:v>
                </c:pt>
                <c:pt idx="37">
                  <c:v>0.33</c:v>
                </c:pt>
                <c:pt idx="38">
                  <c:v>0.67</c:v>
                </c:pt>
                <c:pt idx="39">
                  <c:v>0.08</c:v>
                </c:pt>
                <c:pt idx="40">
                  <c:v>1.75</c:v>
                </c:pt>
                <c:pt idx="41">
                  <c:v>1.83</c:v>
                </c:pt>
                <c:pt idx="42">
                  <c:v>1.25</c:v>
                </c:pt>
                <c:pt idx="43">
                  <c:v>0.17</c:v>
                </c:pt>
                <c:pt idx="44">
                  <c:v>-1.42</c:v>
                </c:pt>
                <c:pt idx="45">
                  <c:v>0.5</c:v>
                </c:pt>
                <c:pt idx="46">
                  <c:v>-0.17</c:v>
                </c:pt>
                <c:pt idx="47">
                  <c:v>-0.75</c:v>
                </c:pt>
                <c:pt idx="48">
                  <c:v>0.74</c:v>
                </c:pt>
                <c:pt idx="49">
                  <c:v>-0.42</c:v>
                </c:pt>
                <c:pt idx="50">
                  <c:v>-0.67</c:v>
                </c:pt>
                <c:pt idx="51">
                  <c:v>0.42</c:v>
                </c:pt>
                <c:pt idx="52">
                  <c:v>0.92</c:v>
                </c:pt>
                <c:pt idx="53">
                  <c:v>1.5</c:v>
                </c:pt>
                <c:pt idx="54">
                  <c:v>0.08</c:v>
                </c:pt>
                <c:pt idx="55">
                  <c:v>0.08</c:v>
                </c:pt>
                <c:pt idx="56">
                  <c:v>1.0</c:v>
                </c:pt>
              </c:numCache>
            </c:numRef>
          </c:xVal>
          <c:yVal>
            <c:numRef>
              <c:f>Scatterplot!$F$59:$F$115</c:f>
              <c:numCache>
                <c:formatCode>General</c:formatCode>
                <c:ptCount val="57"/>
                <c:pt idx="0">
                  <c:v>6.47</c:v>
                </c:pt>
                <c:pt idx="1">
                  <c:v>0.0</c:v>
                </c:pt>
                <c:pt idx="2">
                  <c:v>4.619999999999996</c:v>
                </c:pt>
                <c:pt idx="3">
                  <c:v>29.09</c:v>
                </c:pt>
                <c:pt idx="4">
                  <c:v>17.27</c:v>
                </c:pt>
                <c:pt idx="5">
                  <c:v>20.0</c:v>
                </c:pt>
                <c:pt idx="6">
                  <c:v>13.92</c:v>
                </c:pt>
                <c:pt idx="7">
                  <c:v>16.0</c:v>
                </c:pt>
                <c:pt idx="8">
                  <c:v>1.0</c:v>
                </c:pt>
                <c:pt idx="9">
                  <c:v>14.0</c:v>
                </c:pt>
                <c:pt idx="10">
                  <c:v>0.0</c:v>
                </c:pt>
                <c:pt idx="11">
                  <c:v>7.27</c:v>
                </c:pt>
                <c:pt idx="12">
                  <c:v>28.0</c:v>
                </c:pt>
                <c:pt idx="13">
                  <c:v>7.0</c:v>
                </c:pt>
                <c:pt idx="14">
                  <c:v>18.18</c:v>
                </c:pt>
                <c:pt idx="15">
                  <c:v>4.0</c:v>
                </c:pt>
                <c:pt idx="16">
                  <c:v>15.71</c:v>
                </c:pt>
                <c:pt idx="17">
                  <c:v>12.22</c:v>
                </c:pt>
                <c:pt idx="18">
                  <c:v>20.5</c:v>
                </c:pt>
                <c:pt idx="19">
                  <c:v>9.09</c:v>
                </c:pt>
                <c:pt idx="20">
                  <c:v>0.91</c:v>
                </c:pt>
                <c:pt idx="21">
                  <c:v>9.23</c:v>
                </c:pt>
                <c:pt idx="22">
                  <c:v>38.08</c:v>
                </c:pt>
                <c:pt idx="23">
                  <c:v>2.5</c:v>
                </c:pt>
                <c:pt idx="24">
                  <c:v>22.73</c:v>
                </c:pt>
                <c:pt idx="25">
                  <c:v>1.43</c:v>
                </c:pt>
                <c:pt idx="26">
                  <c:v>25.83</c:v>
                </c:pt>
                <c:pt idx="27">
                  <c:v>0.0</c:v>
                </c:pt>
                <c:pt idx="28">
                  <c:v>28.18</c:v>
                </c:pt>
                <c:pt idx="29">
                  <c:v>21.0</c:v>
                </c:pt>
                <c:pt idx="30">
                  <c:v>50.83</c:v>
                </c:pt>
                <c:pt idx="31">
                  <c:v>10.77</c:v>
                </c:pt>
                <c:pt idx="32">
                  <c:v>14.0</c:v>
                </c:pt>
                <c:pt idx="33">
                  <c:v>10.0</c:v>
                </c:pt>
                <c:pt idx="34">
                  <c:v>23.33</c:v>
                </c:pt>
                <c:pt idx="35">
                  <c:v>41.3</c:v>
                </c:pt>
                <c:pt idx="36">
                  <c:v>34.0</c:v>
                </c:pt>
                <c:pt idx="37">
                  <c:v>0.0</c:v>
                </c:pt>
                <c:pt idx="38">
                  <c:v>26.36</c:v>
                </c:pt>
                <c:pt idx="39">
                  <c:v>9.53</c:v>
                </c:pt>
                <c:pt idx="40">
                  <c:v>15.0</c:v>
                </c:pt>
                <c:pt idx="41">
                  <c:v>45.56</c:v>
                </c:pt>
                <c:pt idx="42">
                  <c:v>36.0</c:v>
                </c:pt>
                <c:pt idx="43">
                  <c:v>14.44</c:v>
                </c:pt>
                <c:pt idx="44">
                  <c:v>7.5</c:v>
                </c:pt>
                <c:pt idx="45">
                  <c:v>22.22</c:v>
                </c:pt>
                <c:pt idx="46">
                  <c:v>16.92</c:v>
                </c:pt>
                <c:pt idx="47">
                  <c:v>20.91</c:v>
                </c:pt>
                <c:pt idx="48">
                  <c:v>13.33</c:v>
                </c:pt>
                <c:pt idx="49">
                  <c:v>0.0</c:v>
                </c:pt>
                <c:pt idx="50">
                  <c:v>0.0</c:v>
                </c:pt>
                <c:pt idx="51">
                  <c:v>17.27</c:v>
                </c:pt>
                <c:pt idx="52">
                  <c:v>19.29</c:v>
                </c:pt>
                <c:pt idx="53">
                  <c:v>19.17</c:v>
                </c:pt>
                <c:pt idx="54">
                  <c:v>25.83</c:v>
                </c:pt>
                <c:pt idx="55">
                  <c:v>35.45</c:v>
                </c:pt>
                <c:pt idx="56">
                  <c:v>11.0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36419336"/>
        <c:axId val="2079359992"/>
      </c:scatterChart>
      <c:valAx>
        <c:axId val="-2136419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pPr>
            <a:endParaRPr lang="en-US"/>
          </a:p>
        </c:txPr>
        <c:crossAx val="2079359992"/>
        <c:crosses val="autoZero"/>
        <c:crossBetween val="midCat"/>
      </c:valAx>
      <c:valAx>
        <c:axId val="20793599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pPr>
            <a:endParaRPr lang="en-US"/>
          </a:p>
        </c:txPr>
        <c:crossAx val="-2136419336"/>
        <c:crossesAt val="-2.0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rgbClr val="000000"/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4904290274676"/>
          <c:y val="0.129130161396816"/>
          <c:w val="0.832464364644114"/>
          <c:h val="0.649037785529512"/>
        </c:manualLayout>
      </c:layout>
      <c:lineChart>
        <c:grouping val="standard"/>
        <c:varyColors val="0"/>
        <c:ser>
          <c:idx val="0"/>
          <c:order val="0"/>
          <c:tx>
            <c:strRef>
              <c:f>'Drug X Time (testosterone data)'!$B$12</c:f>
              <c:strCache>
                <c:ptCount val="1"/>
                <c:pt idx="0">
                  <c:v>Placebo</c:v>
                </c:pt>
              </c:strCache>
            </c:strRef>
          </c:tx>
          <c:spPr>
            <a:ln w="28575" cmpd="sng"/>
          </c:spPr>
          <c:marker>
            <c:symbol val="circle"/>
            <c:size val="4"/>
            <c:spPr>
              <a:ln w="9525" cmpd="sng">
                <a:solidFill>
                  <a:schemeClr val="tx1"/>
                </a:solidFill>
              </a:ln>
            </c:spPr>
          </c:marker>
          <c:cat>
            <c:strRef>
              <c:f>'Drug X Time (testosterone data)'!$C$11:$F$11</c:f>
              <c:strCache>
                <c:ptCount val="4"/>
                <c:pt idx="0">
                  <c:v>Baseline</c:v>
                </c:pt>
                <c:pt idx="1">
                  <c:v>60 min</c:v>
                </c:pt>
                <c:pt idx="2">
                  <c:v>120 min</c:v>
                </c:pt>
                <c:pt idx="3">
                  <c:v>180 min</c:v>
                </c:pt>
              </c:strCache>
            </c:strRef>
          </c:cat>
          <c:val>
            <c:numRef>
              <c:f>'Drug X Time (testosterone data)'!$C$12:$F$12</c:f>
              <c:numCache>
                <c:formatCode>General</c:formatCode>
                <c:ptCount val="4"/>
                <c:pt idx="0">
                  <c:v>5.2</c:v>
                </c:pt>
                <c:pt idx="1">
                  <c:v>5.6</c:v>
                </c:pt>
                <c:pt idx="2">
                  <c:v>5.4</c:v>
                </c:pt>
                <c:pt idx="3">
                  <c:v>5.2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'Drug X Time (testosterone data)'!$B$13</c:f>
              <c:strCache>
                <c:ptCount val="1"/>
                <c:pt idx="0">
                  <c:v>Testosterone</c:v>
                </c:pt>
              </c:strCache>
            </c:strRef>
          </c:tx>
          <c:spPr>
            <a:ln w="28575" cmpd="sng"/>
          </c:spPr>
          <c:marker>
            <c:symbol val="circle"/>
            <c:size val="4"/>
            <c:spPr>
              <a:ln w="9525" cmpd="sng">
                <a:solidFill>
                  <a:schemeClr val="tx1"/>
                </a:solidFill>
              </a:ln>
            </c:spPr>
          </c:marker>
          <c:cat>
            <c:strRef>
              <c:f>'Drug X Time (testosterone data)'!$C$11:$F$11</c:f>
              <c:strCache>
                <c:ptCount val="4"/>
                <c:pt idx="0">
                  <c:v>Baseline</c:v>
                </c:pt>
                <c:pt idx="1">
                  <c:v>60 min</c:v>
                </c:pt>
                <c:pt idx="2">
                  <c:v>120 min</c:v>
                </c:pt>
                <c:pt idx="3">
                  <c:v>180 min</c:v>
                </c:pt>
              </c:strCache>
            </c:strRef>
          </c:cat>
          <c:val>
            <c:numRef>
              <c:f>'Drug X Time (testosterone data)'!$C$13:$F$13</c:f>
              <c:numCache>
                <c:formatCode>General</c:formatCode>
                <c:ptCount val="4"/>
                <c:pt idx="0">
                  <c:v>5.5</c:v>
                </c:pt>
                <c:pt idx="1">
                  <c:v>8.7</c:v>
                </c:pt>
                <c:pt idx="2">
                  <c:v>8.7</c:v>
                </c:pt>
                <c:pt idx="3">
                  <c:v>8.2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35888648"/>
        <c:axId val="-2141050632"/>
      </c:lineChart>
      <c:catAx>
        <c:axId val="-2135888648"/>
        <c:scaling>
          <c:orientation val="minMax"/>
        </c:scaling>
        <c:delete val="1"/>
        <c:axPos val="b"/>
        <c:majorTickMark val="out"/>
        <c:minorTickMark val="none"/>
        <c:tickLblPos val="nextTo"/>
        <c:crossAx val="-2141050632"/>
        <c:crosses val="autoZero"/>
        <c:auto val="1"/>
        <c:lblAlgn val="ctr"/>
        <c:lblOffset val="100"/>
        <c:noMultiLvlLbl val="0"/>
      </c:catAx>
      <c:valAx>
        <c:axId val="-2141050632"/>
        <c:scaling>
          <c:orientation val="minMax"/>
          <c:min val="3.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600">
                <a:latin typeface="Times New Roman"/>
                <a:cs typeface="Times New Roman"/>
              </a:defRPr>
            </a:pPr>
            <a:endParaRPr lang="en-US"/>
          </a:p>
        </c:txPr>
        <c:crossAx val="-21358886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solidFill>
        <a:schemeClr val="tx1"/>
      </a:solidFill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740153278376"/>
          <c:y val="0.124732588388624"/>
          <c:w val="0.779707499764215"/>
          <c:h val="0.658725017784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'Drug X Self Construal'!$B$5</c:f>
              <c:strCache>
                <c:ptCount val="1"/>
                <c:pt idx="0">
                  <c:v>Placebo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rgbClr val="000000"/>
              </a:solidFill>
            </a:ln>
            <a:effectLst/>
          </c:spPr>
          <c:invertIfNegative val="0"/>
          <c:cat>
            <c:strRef>
              <c:f>'Drug X Self Construal'!$C$4:$D$4</c:f>
              <c:strCache>
                <c:ptCount val="2"/>
                <c:pt idx="0">
                  <c:v>Low</c:v>
                </c:pt>
                <c:pt idx="1">
                  <c:v>High</c:v>
                </c:pt>
              </c:strCache>
            </c:strRef>
          </c:cat>
          <c:val>
            <c:numRef>
              <c:f>'Drug X Self Construal'!$C$5:$D$5</c:f>
              <c:numCache>
                <c:formatCode>General</c:formatCode>
                <c:ptCount val="2"/>
                <c:pt idx="0">
                  <c:v>11.95</c:v>
                </c:pt>
                <c:pt idx="1">
                  <c:v>13.79</c:v>
                </c:pt>
              </c:numCache>
            </c:numRef>
          </c:val>
        </c:ser>
        <c:ser>
          <c:idx val="1"/>
          <c:order val="1"/>
          <c:tx>
            <c:strRef>
              <c:f>'Drug X Self Construal'!$B$6</c:f>
              <c:strCache>
                <c:ptCount val="1"/>
                <c:pt idx="0">
                  <c:v>Testosterone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rgbClr val="000000"/>
              </a:solidFill>
            </a:ln>
            <a:effectLst/>
          </c:spPr>
          <c:invertIfNegative val="0"/>
          <c:cat>
            <c:strRef>
              <c:f>'Drug X Self Construal'!$C$4:$D$4</c:f>
              <c:strCache>
                <c:ptCount val="2"/>
                <c:pt idx="0">
                  <c:v>Low</c:v>
                </c:pt>
                <c:pt idx="1">
                  <c:v>High</c:v>
                </c:pt>
              </c:strCache>
            </c:strRef>
          </c:cat>
          <c:val>
            <c:numRef>
              <c:f>'Drug X Self Construal'!$C$6:$D$6</c:f>
              <c:numCache>
                <c:formatCode>General</c:formatCode>
                <c:ptCount val="2"/>
                <c:pt idx="0">
                  <c:v>13.42</c:v>
                </c:pt>
                <c:pt idx="1">
                  <c:v>19.54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79594632"/>
        <c:axId val="-2136240296"/>
      </c:barChart>
      <c:catAx>
        <c:axId val="2079594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pPr>
            <a:endParaRPr lang="en-US"/>
          </a:p>
        </c:txPr>
        <c:crossAx val="-2136240296"/>
        <c:crosses val="autoZero"/>
        <c:auto val="1"/>
        <c:lblAlgn val="ctr"/>
        <c:lblOffset val="100"/>
        <c:noMultiLvlLbl val="0"/>
      </c:catAx>
      <c:valAx>
        <c:axId val="-21362402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pPr>
            <a:endParaRPr lang="en-US"/>
          </a:p>
        </c:txPr>
        <c:crossAx val="2079594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0.21842</cdr:x>
      <cdr:y>0.05713</cdr:y>
    </cdr:from>
    <cdr:to>
      <cdr:x>0.43084</cdr:x>
      <cdr:y>0.1824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4545" y="88459"/>
          <a:ext cx="403154" cy="1939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500" dirty="0" smtClean="0">
              <a:latin typeface="Times New Roman"/>
              <a:cs typeface="Times New Roman"/>
            </a:rPr>
            <a:t>P=.11</a:t>
          </a:r>
          <a:endParaRPr lang="en-US" sz="500" dirty="0">
            <a:latin typeface="Times New Roman"/>
            <a:cs typeface="Times New Roman"/>
          </a:endParaRPr>
        </a:p>
      </cdr:txBody>
    </cdr:sp>
  </cdr:relSizeAnchor>
  <cdr:relSizeAnchor xmlns:cdr="http://schemas.openxmlformats.org/drawingml/2006/chartDrawing">
    <cdr:from>
      <cdr:x>0.46713</cdr:x>
      <cdr:y>0.3093</cdr:y>
    </cdr:from>
    <cdr:to>
      <cdr:x>0.71447</cdr:x>
      <cdr:y>0.43457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86566" y="478915"/>
          <a:ext cx="469431" cy="1939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500" dirty="0" smtClean="0">
              <a:latin typeface="Times New Roman"/>
              <a:cs typeface="Times New Roman"/>
            </a:rPr>
            <a:t>P=.11</a:t>
          </a:r>
          <a:endParaRPr lang="en-US" sz="500" dirty="0">
            <a:latin typeface="Times New Roman"/>
            <a:cs typeface="Times New Roman"/>
          </a:endParaRPr>
        </a:p>
      </cdr:txBody>
    </cdr:sp>
  </cdr:relSizeAnchor>
  <cdr:relSizeAnchor xmlns:cdr="http://schemas.openxmlformats.org/drawingml/2006/chartDrawing">
    <cdr:from>
      <cdr:x>0.7189</cdr:x>
      <cdr:y>0.0673</cdr:y>
    </cdr:from>
    <cdr:to>
      <cdr:x>0.94492</cdr:x>
      <cdr:y>0.19257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364416" y="104208"/>
          <a:ext cx="428966" cy="1939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500" dirty="0" smtClean="0">
              <a:latin typeface="Times New Roman"/>
              <a:cs typeface="Times New Roman"/>
            </a:rPr>
            <a:t>P=.03</a:t>
          </a:r>
          <a:endParaRPr lang="en-US" sz="500" dirty="0">
            <a:latin typeface="Times New Roman"/>
            <a:cs typeface="Times New Roman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0.30419</cdr:x>
      <cdr:y>0.27175</cdr:y>
    </cdr:from>
    <cdr:to>
      <cdr:x>0.57815</cdr:x>
      <cdr:y>0.38162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7331" y="418684"/>
          <a:ext cx="519950" cy="1692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500" dirty="0" smtClean="0">
              <a:latin typeface="Times New Roman"/>
              <a:cs typeface="Times New Roman"/>
            </a:rPr>
            <a:t>P=.65 </a:t>
          </a:r>
          <a:endParaRPr lang="en-US" sz="500" dirty="0">
            <a:latin typeface="Times New Roman"/>
            <a:cs typeface="Times New Roman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23D233-F328-344D-A440-7607844F3D0C}" type="datetimeFigureOut">
              <a:rPr lang="en-US" smtClean="0"/>
              <a:t>17-03-10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475534-16D5-6E4B-AEDC-2071B0718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807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Still did</a:t>
            </a:r>
            <a:r>
              <a:rPr lang="en-US" baseline="0" dirty="0" smtClean="0"/>
              <a:t> post </a:t>
            </a:r>
            <a:r>
              <a:rPr lang="en-US" baseline="0" dirty="0" err="1" smtClean="0"/>
              <a:t>hocs</a:t>
            </a:r>
            <a:r>
              <a:rPr lang="en-US" baseline="0" dirty="0" smtClean="0"/>
              <a:t> because you had a </a:t>
            </a:r>
            <a:r>
              <a:rPr lang="en-US" baseline="0" smtClean="0"/>
              <a:t>priory hypothesis,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75534-16D5-6E4B-AEDC-2071B07183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17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BF16A-8626-5446-A9B5-34854042882B}" type="datetimeFigureOut">
              <a:rPr lang="en-US" smtClean="0"/>
              <a:t>17-03-10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5F088-5427-9742-A49F-DCCB44FA2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163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BF16A-8626-5446-A9B5-34854042882B}" type="datetimeFigureOut">
              <a:rPr lang="en-US" smtClean="0"/>
              <a:t>17-03-10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5F088-5427-9742-A49F-DCCB44FA2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276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BF16A-8626-5446-A9B5-34854042882B}" type="datetimeFigureOut">
              <a:rPr lang="en-US" smtClean="0"/>
              <a:t>17-03-10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5F088-5427-9742-A49F-DCCB44FA2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007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BF16A-8626-5446-A9B5-34854042882B}" type="datetimeFigureOut">
              <a:rPr lang="en-US" smtClean="0"/>
              <a:t>17-03-10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5F088-5427-9742-A49F-DCCB44FA2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60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BF16A-8626-5446-A9B5-34854042882B}" type="datetimeFigureOut">
              <a:rPr lang="en-US" smtClean="0"/>
              <a:t>17-03-10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5F088-5427-9742-A49F-DCCB44FA2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696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BF16A-8626-5446-A9B5-34854042882B}" type="datetimeFigureOut">
              <a:rPr lang="en-US" smtClean="0"/>
              <a:t>17-03-10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5F088-5427-9742-A49F-DCCB44FA2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4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BF16A-8626-5446-A9B5-34854042882B}" type="datetimeFigureOut">
              <a:rPr lang="en-US" smtClean="0"/>
              <a:t>17-03-10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5F088-5427-9742-A49F-DCCB44FA2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408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BF16A-8626-5446-A9B5-34854042882B}" type="datetimeFigureOut">
              <a:rPr lang="en-US" smtClean="0"/>
              <a:t>17-03-10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5F088-5427-9742-A49F-DCCB44FA2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051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BF16A-8626-5446-A9B5-34854042882B}" type="datetimeFigureOut">
              <a:rPr lang="en-US" smtClean="0"/>
              <a:t>17-03-10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5F088-5427-9742-A49F-DCCB44FA2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316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BF16A-8626-5446-A9B5-34854042882B}" type="datetimeFigureOut">
              <a:rPr lang="en-US" smtClean="0"/>
              <a:t>17-03-10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5F088-5427-9742-A49F-DCCB44FA2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902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BF16A-8626-5446-A9B5-34854042882B}" type="datetimeFigureOut">
              <a:rPr lang="en-US" smtClean="0"/>
              <a:t>17-03-10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5F088-5427-9742-A49F-DCCB44FA2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608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BF16A-8626-5446-A9B5-34854042882B}" type="datetimeFigureOut">
              <a:rPr lang="en-US" smtClean="0"/>
              <a:t>17-03-10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5F088-5427-9742-A49F-DCCB44FA2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901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5" Type="http://schemas.openxmlformats.org/officeDocument/2006/relationships/chart" Target="../charts/chart3.xml"/><Relationship Id="rId6" Type="http://schemas.openxmlformats.org/officeDocument/2006/relationships/chart" Target="../charts/chart4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6146" y="-28761"/>
            <a:ext cx="762611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Lantinghei SC Extralight"/>
                <a:cs typeface="Lantinghei SC Extralight"/>
              </a:rPr>
              <a:t>Tittle </a:t>
            </a:r>
            <a:endParaRPr lang="en-US" sz="2500" dirty="0">
              <a:latin typeface="Lantinghei SC Extralight"/>
              <a:cs typeface="Lantinghei SC Extraligh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23354" y="1578347"/>
            <a:ext cx="2594306" cy="235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2800" indent="-171450">
              <a:spcBef>
                <a:spcPts val="0"/>
              </a:spcBef>
              <a:buFont typeface="Arial"/>
              <a:buChar char="•"/>
            </a:pPr>
            <a:r>
              <a:rPr lang="en-US" sz="930" dirty="0" smtClean="0">
                <a:latin typeface="Times New Roman"/>
                <a:cs typeface="Times New Roman"/>
              </a:rPr>
              <a:t>X</a:t>
            </a:r>
            <a:endParaRPr lang="en-US" sz="930" dirty="0"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01" y="1310887"/>
            <a:ext cx="2243002" cy="27699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Times New Roman"/>
                <a:cs typeface="Times New Roman"/>
              </a:rPr>
              <a:t>INTRODUCTION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2531193" y="1294825"/>
            <a:ext cx="3849674" cy="276999"/>
          </a:xfrm>
          <a:prstGeom prst="rect">
            <a:avLst/>
          </a:prstGeom>
          <a:solidFill>
            <a:srgbClr val="CAF27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Times New Roman"/>
                <a:cs typeface="Times New Roman"/>
              </a:rPr>
              <a:t>  Header 3</a:t>
            </a:r>
            <a:endParaRPr lang="en-US" sz="1200" dirty="0">
              <a:latin typeface="Times New Roman"/>
              <a:cs typeface="Times New Roman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-15682" y="766849"/>
            <a:ext cx="7626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/>
                <a:cs typeface="Times New Roman"/>
              </a:rPr>
              <a:t>Jane Doe, John Doe, Jane Smith, and John Smith</a:t>
            </a:r>
          </a:p>
          <a:p>
            <a:r>
              <a:rPr lang="en-US" sz="1200" dirty="0" smtClean="0">
                <a:latin typeface="Times New Roman"/>
                <a:cs typeface="Times New Roman"/>
              </a:rPr>
              <a:t>Department, University, location</a:t>
            </a:r>
            <a:endParaRPr lang="en-US" sz="1200" dirty="0">
              <a:latin typeface="Times New Roman"/>
              <a:cs typeface="Times New Roman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3901" y="3817419"/>
            <a:ext cx="2253380" cy="276999"/>
          </a:xfrm>
          <a:prstGeom prst="rect">
            <a:avLst/>
          </a:prstGeom>
          <a:solidFill>
            <a:srgbClr val="CAF27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Times New Roman"/>
                <a:cs typeface="Times New Roman"/>
              </a:rPr>
              <a:t>Header 1 </a:t>
            </a:r>
            <a:endParaRPr lang="en-US" sz="1200" dirty="0">
              <a:latin typeface="Times New Roman"/>
              <a:cs typeface="Times New Roman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3901" y="4972959"/>
            <a:ext cx="2253380" cy="276999"/>
          </a:xfrm>
          <a:prstGeom prst="rect">
            <a:avLst/>
          </a:prstGeom>
          <a:solidFill>
            <a:srgbClr val="CAF27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Times New Roman"/>
                <a:cs typeface="Times New Roman"/>
              </a:rPr>
              <a:t>Header 2</a:t>
            </a:r>
            <a:endParaRPr lang="en-US" sz="1200" dirty="0">
              <a:latin typeface="Times New Roman"/>
              <a:cs typeface="Times New Roman"/>
            </a:endParaRPr>
          </a:p>
        </p:txBody>
      </p:sp>
      <p:graphicFrame>
        <p:nvGraphicFramePr>
          <p:cNvPr id="62" name="Chart 6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6543932"/>
              </p:ext>
            </p:extLst>
          </p:nvPr>
        </p:nvGraphicFramePr>
        <p:xfrm>
          <a:off x="4483476" y="3508331"/>
          <a:ext cx="1897915" cy="154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3" name="TextBox 62"/>
          <p:cNvSpPr txBox="1"/>
          <p:nvPr/>
        </p:nvSpPr>
        <p:spPr>
          <a:xfrm>
            <a:off x="4483477" y="3309311"/>
            <a:ext cx="1897914" cy="20005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latin typeface="Times New Roman"/>
                <a:cs typeface="Times New Roman"/>
              </a:rPr>
              <a:t>Fig 2. </a:t>
            </a:r>
            <a:endParaRPr lang="en-US" sz="700" dirty="0">
              <a:latin typeface="Times New Roman"/>
              <a:cs typeface="Times New Roman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2531192" y="3309311"/>
            <a:ext cx="1897914" cy="200055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latin typeface="Times New Roman"/>
                <a:cs typeface="Times New Roman"/>
              </a:rPr>
              <a:t>Fig 1. </a:t>
            </a:r>
            <a:endParaRPr lang="en-US" sz="700" dirty="0">
              <a:latin typeface="Times New Roman"/>
              <a:cs typeface="Times New Roman"/>
            </a:endParaRPr>
          </a:p>
        </p:txBody>
      </p:sp>
      <p:graphicFrame>
        <p:nvGraphicFramePr>
          <p:cNvPr id="74" name="Chart 7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9422799"/>
              </p:ext>
            </p:extLst>
          </p:nvPr>
        </p:nvGraphicFramePr>
        <p:xfrm>
          <a:off x="4482952" y="5281802"/>
          <a:ext cx="1897915" cy="1540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1" name="Chart 6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5555692"/>
              </p:ext>
            </p:extLst>
          </p:nvPr>
        </p:nvGraphicFramePr>
        <p:xfrm>
          <a:off x="2531192" y="3509366"/>
          <a:ext cx="1897914" cy="154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3" name="TextBox 82"/>
          <p:cNvSpPr txBox="1"/>
          <p:nvPr/>
        </p:nvSpPr>
        <p:spPr>
          <a:xfrm>
            <a:off x="2538452" y="2974686"/>
            <a:ext cx="3850723" cy="27699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Times New Roman"/>
                <a:cs typeface="Times New Roman"/>
              </a:rPr>
              <a:t>RESULTS  </a:t>
            </a:r>
            <a:endParaRPr lang="en-US" sz="1200" dirty="0">
              <a:latin typeface="Times New Roman"/>
              <a:cs typeface="Times New Roman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482953" y="5081747"/>
            <a:ext cx="1897914" cy="200055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latin typeface="Times New Roman"/>
                <a:cs typeface="Times New Roman"/>
              </a:rPr>
              <a:t>Fig 4.</a:t>
            </a:r>
            <a:endParaRPr lang="en-US" sz="700" dirty="0">
              <a:latin typeface="Times New Roman"/>
              <a:cs typeface="Times New Roman"/>
            </a:endParaRPr>
          </a:p>
        </p:txBody>
      </p:sp>
      <p:graphicFrame>
        <p:nvGraphicFramePr>
          <p:cNvPr id="59" name="Chart 5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456533"/>
              </p:ext>
            </p:extLst>
          </p:nvPr>
        </p:nvGraphicFramePr>
        <p:xfrm>
          <a:off x="2531193" y="5281802"/>
          <a:ext cx="1897913" cy="1540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4" name="TextBox 63"/>
          <p:cNvSpPr txBox="1"/>
          <p:nvPr/>
        </p:nvSpPr>
        <p:spPr>
          <a:xfrm>
            <a:off x="2530520" y="5081942"/>
            <a:ext cx="1897914" cy="200055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latin typeface="Times New Roman"/>
                <a:cs typeface="Times New Roman"/>
              </a:rPr>
              <a:t>Fig 3. </a:t>
            </a:r>
            <a:endParaRPr lang="en-US" sz="700" dirty="0">
              <a:latin typeface="Times New Roman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606069" y="1310887"/>
            <a:ext cx="2490736" cy="276999"/>
          </a:xfrm>
          <a:prstGeom prst="rect">
            <a:avLst/>
          </a:prstGeom>
          <a:solidFill>
            <a:srgbClr val="CAF27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Times New Roman"/>
                <a:cs typeface="Times New Roman"/>
              </a:rPr>
              <a:t>DISCUSSION</a:t>
            </a:r>
            <a:endParaRPr lang="en-US" sz="1200" dirty="0">
              <a:latin typeface="Times New Roman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97834" y="1642318"/>
            <a:ext cx="2668619" cy="37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930" dirty="0" smtClean="0">
                <a:latin typeface="Times New Roman"/>
                <a:cs typeface="Times New Roman"/>
              </a:rPr>
              <a:t>X</a:t>
            </a:r>
            <a:endParaRPr lang="en-CA" sz="930" dirty="0">
              <a:latin typeface="Times New Roman"/>
              <a:cs typeface="Times New Roman"/>
            </a:endParaRPr>
          </a:p>
          <a:p>
            <a:pPr marL="171450" indent="-171450">
              <a:buFont typeface="Arial"/>
              <a:buChar char="•"/>
            </a:pPr>
            <a:endParaRPr lang="en-CA" sz="930" dirty="0"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06069" y="3904212"/>
            <a:ext cx="2490736" cy="276999"/>
          </a:xfrm>
          <a:prstGeom prst="rect">
            <a:avLst/>
          </a:prstGeom>
          <a:solidFill>
            <a:srgbClr val="CAF27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Times New Roman"/>
                <a:cs typeface="Times New Roman"/>
              </a:rPr>
              <a:t>REFERENCES</a:t>
            </a:r>
            <a:endParaRPr lang="en-US" sz="1200" dirty="0">
              <a:latin typeface="Times New Roman"/>
              <a:cs typeface="Times New Roman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534348" y="4239419"/>
            <a:ext cx="25624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X</a:t>
            </a:r>
            <a:endParaRPr lang="en-US" sz="700" b="1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08529" y="5496671"/>
            <a:ext cx="51995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dirty="0" smtClean="0">
                <a:latin typeface="Times New Roman"/>
                <a:cs typeface="Times New Roman"/>
              </a:rPr>
              <a:t>P=.06</a:t>
            </a:r>
            <a:endParaRPr lang="en-US" sz="5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347580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E2EC9362AEF34E803E543BE9CE550B" ma:contentTypeVersion="3" ma:contentTypeDescription="Create a new document." ma:contentTypeScope="" ma:versionID="bbee2d308fde7f9babd3eed7db253bf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73A6D61-ADA2-479B-BAD8-BB7250F3E54A}"/>
</file>

<file path=customXml/itemProps2.xml><?xml version="1.0" encoding="utf-8"?>
<ds:datastoreItem xmlns:ds="http://schemas.openxmlformats.org/officeDocument/2006/customXml" ds:itemID="{CF0E78E9-2DB6-4F67-822A-1DABA511ED8F}"/>
</file>

<file path=customXml/itemProps3.xml><?xml version="1.0" encoding="utf-8"?>
<ds:datastoreItem xmlns:ds="http://schemas.openxmlformats.org/officeDocument/2006/customXml" ds:itemID="{B5D7FD1D-D4EF-410C-9A9A-B1C7328A5128}"/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76</Words>
  <Application>Microsoft Macintosh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Amber Videlo</dc:creator>
  <cp:lastModifiedBy>Triana Ortiz</cp:lastModifiedBy>
  <cp:revision>54</cp:revision>
  <dcterms:created xsi:type="dcterms:W3CDTF">2016-03-20T22:12:54Z</dcterms:created>
  <dcterms:modified xsi:type="dcterms:W3CDTF">2017-03-10T19:43:50Z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0x010100F2E2EC9362AEF34E803E543BE9CE550B</vt:lpwstr>
  </property>
</Properties>
</file>