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3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3" r:id="rId3"/>
    <p:sldId id="257" r:id="rId4"/>
    <p:sldId id="258" r:id="rId5"/>
    <p:sldId id="332" r:id="rId6"/>
    <p:sldId id="306" r:id="rId7"/>
    <p:sldId id="284" r:id="rId8"/>
    <p:sldId id="272" r:id="rId9"/>
    <p:sldId id="315" r:id="rId10"/>
    <p:sldId id="333" r:id="rId11"/>
    <p:sldId id="318" r:id="rId12"/>
    <p:sldId id="330" r:id="rId13"/>
    <p:sldId id="317" r:id="rId14"/>
    <p:sldId id="321" r:id="rId15"/>
    <p:sldId id="327" r:id="rId16"/>
    <p:sldId id="329" r:id="rId17"/>
    <p:sldId id="331" r:id="rId18"/>
    <p:sldId id="292" r:id="rId19"/>
    <p:sldId id="291" r:id="rId20"/>
    <p:sldId id="30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139" autoAdjust="0"/>
  </p:normalViewPr>
  <p:slideViewPr>
    <p:cSldViewPr snapToGrid="0" snapToObjects="1">
      <p:cViewPr varScale="1">
        <p:scale>
          <a:sx n="117" d="100"/>
          <a:sy n="117" d="100"/>
        </p:scale>
        <p:origin x="-20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8" Type="http://schemas.openxmlformats.org/officeDocument/2006/relationships/slide" Target="slides/slide7.xml"/><Relationship Id="rId21" Type="http://schemas.openxmlformats.org/officeDocument/2006/relationships/slide" Target="slides/slide20.xml"/><Relationship Id="rId3" Type="http://schemas.openxmlformats.org/officeDocument/2006/relationships/slide" Target="slides/slide2.xml"/><Relationship Id="rId25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20" Type="http://schemas.openxmlformats.org/officeDocument/2006/relationships/slide" Target="slides/slide19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29" Type="http://schemas.openxmlformats.org/officeDocument/2006/relationships/customXml" Target="../customXml/item1.xml"/><Relationship Id="rId24" Type="http://schemas.openxmlformats.org/officeDocument/2006/relationships/printerSettings" Target="printerSettings/printerSettings1.bin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9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30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2FD57-847F-F84C-9B54-DA09C38F4700}" type="datetimeFigureOut">
              <a:rPr lang="en-US" smtClean="0"/>
              <a:t>16-09-09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B3BB9-BF90-F94A-8BBC-3DD7795C8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684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94042-7340-9F40-81C3-6160B2AA51CF}" type="datetimeFigureOut">
              <a:rPr lang="en-US" smtClean="0"/>
              <a:pPr/>
              <a:t>16-09-09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B4142-1F15-6E4B-ACE5-520DCFE57B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3119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All aspects of graduate programs, from application to completion, assume that you take the initiative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B4142-1F15-6E4B-ACE5-520DCFE57B6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128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- Can get university funding to do an MA ($2000-$10,000/year)</a:t>
            </a:r>
            <a:endParaRPr lang="en-US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B4142-1F15-6E4B-ACE5-520DCFE57B6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443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**INSERT SAMPLE OF A TYPICAL PACKAGE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B4142-1F15-6E4B-ACE5-520DCFE57B63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339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Can also add: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Research Assistantships,</a:t>
            </a:r>
            <a:r>
              <a:rPr lang="en-US" baseline="0" dirty="0" smtClean="0"/>
              <a:t> at $15-25/hour, for a max of 10 hours a week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Travel bursaries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Other external funding would trump the scholarships… 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. SSHRC etc.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B4142-1F15-6E4B-ACE5-520DCFE57B63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211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8E71-98C2-C843-B272-9614E34F5B7E}" type="datetime1">
              <a:rPr lang="en-CA" smtClean="0"/>
              <a:t>16-09-09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17443-E46A-614C-9083-DD1717F8D8DA}" type="datetime1">
              <a:rPr lang="en-CA" smtClean="0"/>
              <a:t>16-09-09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36AF-DE01-5545-A4BD-A693AEA7284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867CB-3DD9-1341-8CB5-E74DF2D0AA11}" type="datetime1">
              <a:rPr lang="en-CA" smtClean="0"/>
              <a:t>16-09-09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36AF-DE01-5545-A4BD-A693AEA7284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C6A28-15E4-4045-8F24-E991D209A744}" type="datetime1">
              <a:rPr lang="en-CA" smtClean="0"/>
              <a:t>16-09-09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36AF-DE01-5545-A4BD-A693AEA7284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DB982-0048-B44B-8E9D-3C06AED7E216}" type="datetime1">
              <a:rPr lang="en-CA" smtClean="0"/>
              <a:t>16-09-09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36AF-DE01-5545-A4BD-A693AEA7284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7386-0ACC-C646-9B2F-31BF95B7DEC2}" type="datetime1">
              <a:rPr lang="en-CA" smtClean="0"/>
              <a:t>16-09-09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36AF-DE01-5545-A4BD-A693AEA7284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477D9-6861-7C4B-A4D9-B3CA60151B65}" type="datetime1">
              <a:rPr lang="en-CA" smtClean="0"/>
              <a:t>16-09-09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36AF-DE01-5545-A4BD-A693AEA7284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0B6F-E4E7-6747-B81B-A6DA35DE927F}" type="datetime1">
              <a:rPr lang="en-CA" smtClean="0"/>
              <a:t>16-09-09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36AF-DE01-5545-A4BD-A693AEA7284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344A8-251B-7D47-A38D-9EA8F0A1BFE0}" type="datetime1">
              <a:rPr lang="en-CA" smtClean="0"/>
              <a:t>16-09-09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36AF-DE01-5545-A4BD-A693AEA7284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1AB5-BADC-6649-944E-624C3B66E0E3}" type="datetime1">
              <a:rPr lang="en-CA" smtClean="0"/>
              <a:t>16-09-09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36AF-DE01-5545-A4BD-A693AEA7284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7489-BBC2-F549-82DA-F801E4AEE97C}" type="datetime1">
              <a:rPr lang="en-CA" smtClean="0"/>
              <a:t>16-09-09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4058-78FB-A747-A339-AFF26216D61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fr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B145-4E15-4342-AA34-F6FC0C207794}" type="datetime1">
              <a:rPr lang="en-CA" smtClean="0"/>
              <a:t>16-09-09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36AF-DE01-5545-A4BD-A693AEA7284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E36AF-DE01-5545-A4BD-A693AEA7284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fr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21AF1-B8B8-A347-A4BB-5970FE9247FF}" type="datetime1">
              <a:rPr lang="en-CA" smtClean="0"/>
              <a:t>16-09-09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serc-crsng.gc.ca/Students-Etudiants/PG-CS/index_eng.asp%23http://www.nserc-crsng.gc.ca/Students-Etudiants/PG-CS/index_eng.asp" TargetMode="External"/><Relationship Id="rId3" Type="http://schemas.openxmlformats.org/officeDocument/2006/relationships/hyperlink" Target="http://www.nserc-crsng.gc.ca/Students-Etudiants/CGSHarmonization-HarmonizationBESC_eng.asp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osap.gov.on.ca/OSAPPortal/en/A-ZListofAid/PRDR013089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hyperlink" Target="http://www.nipissingu.ca/socialwelfare/MAprograms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greesspec-ed.jpg"/>
          <p:cNvPicPr>
            <a:picLocks noChangeAspect="1"/>
          </p:cNvPicPr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2641071" y="1627094"/>
            <a:ext cx="3719111" cy="3418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23225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Graduate Studies Workshop</a:t>
            </a:r>
            <a:br>
              <a:rPr lang="en-GB" b="1" dirty="0" smtClean="0"/>
            </a:br>
            <a:r>
              <a:rPr lang="en-GB" b="1" dirty="0" smtClean="0"/>
              <a:t> Part 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932018"/>
            <a:ext cx="7770812" cy="17526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Social Welfare and </a:t>
            </a:r>
          </a:p>
          <a:p>
            <a:r>
              <a:rPr lang="en-GB" sz="3600" dirty="0" smtClean="0"/>
              <a:t>Social Development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56" y="67236"/>
            <a:ext cx="8814278" cy="1371600"/>
          </a:xfrm>
        </p:spPr>
        <p:txBody>
          <a:bodyPr/>
          <a:lstStyle/>
          <a:p>
            <a:r>
              <a:rPr lang="en-GB" sz="4800" dirty="0"/>
              <a:t>How Can I Afford to Do This?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You can get scholarship funding to do an MA</a:t>
            </a:r>
          </a:p>
          <a:p>
            <a:endParaRPr lang="en-US" dirty="0"/>
          </a:p>
          <a:p>
            <a:r>
              <a:rPr lang="en-US" dirty="0" smtClean="0"/>
              <a:t>You may also pay for your MA by becoming a research assistant or a </a:t>
            </a:r>
            <a:r>
              <a:rPr lang="en-US" smtClean="0"/>
              <a:t>teacher assistant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36AF-DE01-5545-A4BD-A693AEA72848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679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390" y="67236"/>
            <a:ext cx="8781714" cy="1371600"/>
          </a:xfrm>
        </p:spPr>
        <p:txBody>
          <a:bodyPr/>
          <a:lstStyle/>
          <a:p>
            <a:r>
              <a:rPr lang="en-US" dirty="0" smtClean="0"/>
              <a:t>Government of Canada Funding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056" y="2040845"/>
            <a:ext cx="8336658" cy="4049123"/>
          </a:xfrm>
        </p:spPr>
        <p:txBody>
          <a:bodyPr>
            <a:normAutofit lnSpcReduction="10000"/>
          </a:bodyPr>
          <a:lstStyle/>
          <a:p>
            <a:pPr marL="457200" lvl="1">
              <a:spcBef>
                <a:spcPts val="2000"/>
              </a:spcBef>
              <a:buClr>
                <a:schemeClr val="accent3"/>
              </a:buClr>
            </a:pPr>
            <a:r>
              <a:rPr lang="en-US" dirty="0"/>
              <a:t>The </a:t>
            </a:r>
            <a:r>
              <a:rPr lang="en-GB" dirty="0">
                <a:hlinkClick r:id="rId2"/>
              </a:rPr>
              <a:t>Canada Graduate Scholarships Master’s Program </a:t>
            </a:r>
            <a:r>
              <a:rPr lang="en-GB" dirty="0" smtClean="0"/>
              <a:t>(</a:t>
            </a:r>
            <a:r>
              <a:rPr lang="en-US" dirty="0" smtClean="0"/>
              <a:t>CGS M) </a:t>
            </a:r>
            <a:r>
              <a:rPr lang="en-US" dirty="0" smtClean="0"/>
              <a:t>supports </a:t>
            </a:r>
            <a:r>
              <a:rPr lang="en-US" dirty="0"/>
              <a:t>2,500 students every year. </a:t>
            </a:r>
            <a:endParaRPr lang="en-US" dirty="0" smtClean="0"/>
          </a:p>
          <a:p>
            <a:pPr marL="457200" lvl="1">
              <a:spcBef>
                <a:spcPts val="2000"/>
              </a:spcBef>
              <a:buClr>
                <a:schemeClr val="accent3"/>
              </a:buClr>
            </a:pPr>
            <a:r>
              <a:rPr lang="en-US" dirty="0">
                <a:hlinkClick r:id="rId3"/>
              </a:rPr>
              <a:t>http://www.nserc-crsng.gc.ca/Students-Etudiants/CGSHarmonization-HarmonizationBESC_eng.asp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Qualifying Canadian universities receive a CGS M allocation (</a:t>
            </a:r>
            <a:r>
              <a:rPr lang="en-US" i="1" dirty="0" smtClean="0"/>
              <a:t>i.e. </a:t>
            </a:r>
            <a:r>
              <a:rPr lang="en-US" dirty="0" smtClean="0"/>
              <a:t>a number of students to whom they can award scholarships)</a:t>
            </a:r>
          </a:p>
          <a:p>
            <a:r>
              <a:rPr lang="en-US" dirty="0" smtClean="0"/>
              <a:t>Allocations are divided by broad fields of study: 1) health, 2) natural sciences and/or 3) engineering and </a:t>
            </a:r>
            <a:r>
              <a:rPr lang="en-US" b="1" dirty="0" smtClean="0"/>
              <a:t>4) </a:t>
            </a:r>
            <a:r>
              <a:rPr lang="en-US" b="1" u="sng" dirty="0" smtClean="0"/>
              <a:t>social sciences and/or humanities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36AF-DE01-5545-A4BD-A693AEA72848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682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246" y="67236"/>
            <a:ext cx="8814278" cy="1371600"/>
          </a:xfrm>
        </p:spPr>
        <p:txBody>
          <a:bodyPr/>
          <a:lstStyle/>
          <a:p>
            <a:r>
              <a:rPr lang="en-GB" sz="4000" dirty="0"/>
              <a:t>Ontario Graduate Scholarships (OGS) 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36AF-DE01-5545-A4BD-A693AEA72848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206247" y="2209801"/>
            <a:ext cx="8651452" cy="36576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1800" dirty="0">
                <a:hlinkClick r:id="rId2"/>
              </a:rPr>
              <a:t>https://osap.gov.on.ca/OSAPPortal/en/A-ZListofAid/PRDR013089.</a:t>
            </a:r>
            <a:r>
              <a:rPr lang="en-US" sz="1800" dirty="0" smtClean="0">
                <a:hlinkClick r:id="rId2"/>
              </a:rPr>
              <a:t>html</a:t>
            </a:r>
            <a:r>
              <a:rPr lang="en-US" sz="1800" dirty="0" smtClean="0"/>
              <a:t> </a:t>
            </a:r>
            <a:endParaRPr lang="en-US" sz="1800" dirty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907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376" y="67236"/>
            <a:ext cx="8673163" cy="1371600"/>
          </a:xfrm>
        </p:spPr>
        <p:txBody>
          <a:bodyPr/>
          <a:lstStyle/>
          <a:p>
            <a:r>
              <a:rPr lang="en-GB" sz="4000" dirty="0"/>
              <a:t>Ontario Graduate Scholarships (OGS) 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929033" cy="4457700"/>
          </a:xfrm>
        </p:spPr>
        <p:txBody>
          <a:bodyPr>
            <a:normAutofit/>
          </a:bodyPr>
          <a:lstStyle/>
          <a:p>
            <a:r>
              <a:rPr lang="en-US" dirty="0" smtClean="0"/>
              <a:t>1) Each university gives awards individually and sets their own deadlines</a:t>
            </a:r>
          </a:p>
          <a:p>
            <a:r>
              <a:rPr lang="en-US" dirty="0" smtClean="0"/>
              <a:t>2) Apply for an OGS at each of the universities you are interested in attending</a:t>
            </a:r>
          </a:p>
          <a:p>
            <a:r>
              <a:rPr lang="en-US" dirty="0" smtClean="0"/>
              <a:t>3) The </a:t>
            </a:r>
            <a:r>
              <a:rPr lang="en-US" dirty="0" smtClean="0"/>
              <a:t>Graduate </a:t>
            </a:r>
            <a:r>
              <a:rPr lang="en-US" dirty="0" smtClean="0"/>
              <a:t>Studies Offices at eligible Ontario </a:t>
            </a:r>
            <a:r>
              <a:rPr lang="en-US" dirty="0" smtClean="0"/>
              <a:t>universities are responsible </a:t>
            </a:r>
            <a:r>
              <a:rPr lang="en-US" dirty="0" smtClean="0"/>
              <a:t>for administering the OGS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36AF-DE01-5545-A4BD-A693AEA72848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320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University Funding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21417"/>
            <a:ext cx="8013700" cy="447675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University &amp; Programme Scholarships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Teaching Assistantships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Research Assistantships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36AF-DE01-5545-A4BD-A693AEA72848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356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32" y="67236"/>
            <a:ext cx="8174382" cy="1371600"/>
          </a:xfrm>
        </p:spPr>
        <p:txBody>
          <a:bodyPr/>
          <a:lstStyle/>
          <a:p>
            <a:r>
              <a:rPr lang="en-US" dirty="0" smtClean="0"/>
              <a:t>Typical Funding </a:t>
            </a:r>
            <a:r>
              <a:rPr lang="en-US" dirty="0" smtClean="0"/>
              <a:t>Package (1)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650" y="2097143"/>
            <a:ext cx="7770813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 smtClean="0"/>
              <a:t>University </a:t>
            </a:r>
            <a:r>
              <a:rPr lang="en-CA" b="1" dirty="0"/>
              <a:t>of Windsor </a:t>
            </a:r>
            <a:r>
              <a:rPr lang="en-CA" b="1" dirty="0" smtClean="0"/>
              <a:t>Master’s </a:t>
            </a:r>
            <a:r>
              <a:rPr lang="en-CA" b="1" dirty="0" smtClean="0"/>
              <a:t>(2014</a:t>
            </a:r>
            <a:r>
              <a:rPr lang="en-CA" b="1" dirty="0" smtClean="0"/>
              <a:t>)</a:t>
            </a:r>
            <a:endParaRPr lang="en-CA" b="1" i="1" dirty="0"/>
          </a:p>
          <a:p>
            <a:r>
              <a:rPr lang="en-CA" b="1" dirty="0" smtClean="0"/>
              <a:t>One year (3 </a:t>
            </a:r>
            <a:r>
              <a:rPr lang="en-CA" b="1" dirty="0" smtClean="0"/>
              <a:t>semesters)</a:t>
            </a:r>
            <a:r>
              <a:rPr lang="en-CA" b="1" dirty="0" smtClean="0"/>
              <a:t>: </a:t>
            </a:r>
          </a:p>
          <a:p>
            <a:pPr lvl="1"/>
            <a:r>
              <a:rPr lang="en-CA" dirty="0" smtClean="0"/>
              <a:t>Graduate Entrance Scholarship: $</a:t>
            </a:r>
            <a:r>
              <a:rPr lang="en-CA" dirty="0"/>
              <a:t>3,500 </a:t>
            </a:r>
            <a:endParaRPr lang="en-CA" dirty="0" smtClean="0"/>
          </a:p>
          <a:p>
            <a:pPr lvl="2"/>
            <a:r>
              <a:rPr lang="en-CA" dirty="0" smtClean="0"/>
              <a:t>NOTE: </a:t>
            </a:r>
            <a:r>
              <a:rPr lang="en-CA" dirty="0" smtClean="0"/>
              <a:t>Must </a:t>
            </a:r>
            <a:r>
              <a:rPr lang="en-CA" dirty="0" smtClean="0"/>
              <a:t>maintain </a:t>
            </a:r>
            <a:r>
              <a:rPr lang="en-CA" dirty="0"/>
              <a:t>a high academic average (above 80%, or equivalent</a:t>
            </a:r>
            <a:r>
              <a:rPr lang="en-CA" dirty="0" smtClean="0"/>
              <a:t>)</a:t>
            </a:r>
          </a:p>
          <a:p>
            <a:pPr lvl="1"/>
            <a:r>
              <a:rPr lang="en-US" dirty="0" smtClean="0"/>
              <a:t>Graduate Assistantships: </a:t>
            </a:r>
            <a:r>
              <a:rPr lang="en-CA" dirty="0"/>
              <a:t>$</a:t>
            </a:r>
            <a:r>
              <a:rPr lang="en-CA" dirty="0" smtClean="0"/>
              <a:t>9,500 </a:t>
            </a:r>
            <a:endParaRPr lang="en-CA" dirty="0" smtClean="0"/>
          </a:p>
          <a:p>
            <a:pPr lvl="2"/>
            <a:r>
              <a:rPr lang="en-CA" dirty="0" smtClean="0"/>
              <a:t>Maximum </a:t>
            </a:r>
            <a:r>
              <a:rPr lang="en-CA" dirty="0" smtClean="0"/>
              <a:t>10 hours per week </a:t>
            </a:r>
            <a:r>
              <a:rPr lang="en-CA" dirty="0" smtClean="0"/>
              <a:t>of work</a:t>
            </a:r>
            <a:endParaRPr lang="en-CA" dirty="0" smtClean="0"/>
          </a:p>
          <a:p>
            <a:pPr lvl="2"/>
            <a:r>
              <a:rPr lang="fr-CA" dirty="0" smtClean="0"/>
              <a:t>T</a:t>
            </a:r>
            <a:r>
              <a:rPr lang="fr-CA" dirty="0" smtClean="0"/>
              <a:t>otal = $12,500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36AF-DE01-5545-A4BD-A693AEA72848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652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80" y="67236"/>
            <a:ext cx="8673164" cy="1371600"/>
          </a:xfrm>
        </p:spPr>
        <p:txBody>
          <a:bodyPr/>
          <a:lstStyle/>
          <a:p>
            <a:r>
              <a:rPr lang="en-US" dirty="0" smtClean="0"/>
              <a:t>Typical Funding </a:t>
            </a:r>
            <a:r>
              <a:rPr lang="en-US" dirty="0" smtClean="0"/>
              <a:t>Package (2)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UBC Sociology (2013-14)</a:t>
            </a:r>
          </a:p>
          <a:p>
            <a:r>
              <a:rPr lang="en-US" dirty="0" smtClean="0"/>
              <a:t>Year 1: </a:t>
            </a:r>
          </a:p>
          <a:p>
            <a:pPr lvl="1"/>
            <a:r>
              <a:rPr lang="en-US" dirty="0" smtClean="0"/>
              <a:t>Graduate </a:t>
            </a:r>
            <a:r>
              <a:rPr lang="en-US" dirty="0"/>
              <a:t>Entrance Scholarship of $10,000 </a:t>
            </a:r>
            <a:endParaRPr lang="en-US" dirty="0" smtClean="0"/>
          </a:p>
          <a:p>
            <a:pPr lvl="1"/>
            <a:r>
              <a:rPr lang="en-US" dirty="0" smtClean="0"/>
              <a:t>TA position (max </a:t>
            </a:r>
            <a:r>
              <a:rPr lang="en-US" dirty="0"/>
              <a:t>$</a:t>
            </a:r>
            <a:r>
              <a:rPr lang="en-US" dirty="0" smtClean="0"/>
              <a:t>11,400)</a:t>
            </a:r>
          </a:p>
          <a:p>
            <a:pPr lvl="1"/>
            <a:r>
              <a:rPr lang="en-US" dirty="0" smtClean="0"/>
              <a:t>Total = $21,400 </a:t>
            </a:r>
            <a:endParaRPr lang="en-US" dirty="0" smtClean="0"/>
          </a:p>
          <a:p>
            <a:r>
              <a:rPr lang="en-US" dirty="0" smtClean="0"/>
              <a:t>Year 2: </a:t>
            </a:r>
          </a:p>
          <a:p>
            <a:pPr lvl="1"/>
            <a:r>
              <a:rPr lang="en-US" dirty="0" smtClean="0"/>
              <a:t>Graduate </a:t>
            </a:r>
            <a:r>
              <a:rPr lang="en-US" dirty="0"/>
              <a:t>Scholarship of $</a:t>
            </a:r>
            <a:r>
              <a:rPr lang="en-US" dirty="0" smtClean="0"/>
              <a:t>5,000 </a:t>
            </a:r>
            <a:endParaRPr lang="en-US" dirty="0" smtClean="0"/>
          </a:p>
          <a:p>
            <a:pPr lvl="1"/>
            <a:r>
              <a:rPr lang="en-US" dirty="0" smtClean="0"/>
              <a:t>TA position (max $</a:t>
            </a:r>
            <a:r>
              <a:rPr lang="en-US" dirty="0" smtClean="0"/>
              <a:t>11,400)</a:t>
            </a:r>
          </a:p>
          <a:p>
            <a:pPr lvl="1"/>
            <a:r>
              <a:rPr lang="en-US" dirty="0" smtClean="0"/>
              <a:t>Total = $16,400</a:t>
            </a:r>
            <a:r>
              <a:rPr lang="en-US" dirty="0" smtClean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36AF-DE01-5545-A4BD-A693AEA72848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705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 Where </a:t>
            </a:r>
            <a:r>
              <a:rPr lang="en-GB" dirty="0" smtClean="0"/>
              <a:t>Should I Go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6" name="Content Placeholder 5" descr="sign1 Where Should I go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9753" r="-29753"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4983386" y="5871986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36AF-DE01-5545-A4BD-A693AEA72848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359863" y="5950561"/>
            <a:ext cx="4311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3"/>
              </a:rPr>
              <a:t>www.nipissingu.ca/socialwelfare/</a:t>
            </a:r>
            <a:r>
              <a:rPr lang="en-US" sz="1600" dirty="0" smtClean="0">
                <a:hlinkClick r:id="rId3"/>
              </a:rPr>
              <a:t>MAprograms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88245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236"/>
            <a:ext cx="9144000" cy="1371600"/>
          </a:xfrm>
        </p:spPr>
        <p:txBody>
          <a:bodyPr/>
          <a:lstStyle/>
          <a:p>
            <a:r>
              <a:rPr lang="en-GB" dirty="0" smtClean="0"/>
              <a:t>5. Graduate </a:t>
            </a:r>
            <a:r>
              <a:rPr lang="en-GB" dirty="0" smtClean="0"/>
              <a:t>Studies Workshop</a:t>
            </a:r>
            <a:br>
              <a:rPr lang="en-GB" dirty="0" smtClean="0"/>
            </a:br>
            <a:r>
              <a:rPr lang="en-GB" dirty="0" smtClean="0"/>
              <a:t>Part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graduation-caps.jpg"/>
          <p:cNvPicPr>
            <a:picLocks noChangeAspect="1"/>
          </p:cNvPicPr>
          <p:nvPr/>
        </p:nvPicPr>
        <p:blipFill>
          <a:blip r:embed="rId2">
            <a:alphaModFix amt="51000"/>
            <a:lum bright="37000" contrast="37000"/>
          </a:blip>
          <a:stretch>
            <a:fillRect/>
          </a:stretch>
        </p:blipFill>
        <p:spPr>
          <a:xfrm>
            <a:off x="1229254" y="1892300"/>
            <a:ext cx="7227359" cy="481398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36AF-DE01-5545-A4BD-A693AEA72848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7236"/>
            <a:ext cx="8269594" cy="1371600"/>
          </a:xfrm>
        </p:spPr>
        <p:txBody>
          <a:bodyPr/>
          <a:lstStyle/>
          <a:p>
            <a:r>
              <a:rPr lang="en-GB" dirty="0" smtClean="0"/>
              <a:t>Graduate Studies Workshop</a:t>
            </a:r>
            <a:br>
              <a:rPr lang="en-GB" dirty="0" smtClean="0"/>
            </a:br>
            <a:r>
              <a:rPr lang="en-GB" dirty="0" smtClean="0"/>
              <a:t>Part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83" y="2209799"/>
            <a:ext cx="8339667" cy="4203701"/>
          </a:xfrm>
        </p:spPr>
        <p:txBody>
          <a:bodyPr/>
          <a:lstStyle/>
          <a:p>
            <a:r>
              <a:rPr lang="en-GB" dirty="0" smtClean="0"/>
              <a:t>The following topics will be covered:</a:t>
            </a:r>
          </a:p>
          <a:p>
            <a:endParaRPr lang="en-GB" dirty="0" smtClean="0"/>
          </a:p>
          <a:p>
            <a:pPr lvl="2"/>
            <a:r>
              <a:rPr lang="en-GB" dirty="0" smtClean="0"/>
              <a:t>The </a:t>
            </a:r>
            <a:r>
              <a:rPr lang="en-GB" dirty="0" smtClean="0"/>
              <a:t>Application </a:t>
            </a:r>
            <a:r>
              <a:rPr lang="en-GB" dirty="0" smtClean="0"/>
              <a:t>Process</a:t>
            </a:r>
          </a:p>
          <a:p>
            <a:pPr lvl="2"/>
            <a:endParaRPr lang="en-GB" dirty="0" smtClean="0"/>
          </a:p>
          <a:p>
            <a:pPr lvl="2"/>
            <a:r>
              <a:rPr lang="en-GB" dirty="0" smtClean="0"/>
              <a:t>Statement of Purpose</a:t>
            </a:r>
          </a:p>
          <a:p>
            <a:pPr lvl="2"/>
            <a:endParaRPr lang="en-GB" dirty="0" smtClean="0"/>
          </a:p>
          <a:p>
            <a:pPr lvl="2"/>
            <a:r>
              <a:rPr lang="en-GB" dirty="0" smtClean="0"/>
              <a:t>Letters of Reference</a:t>
            </a:r>
          </a:p>
          <a:p>
            <a:pPr lvl="2"/>
            <a:endParaRPr lang="en-GB" dirty="0" smtClean="0"/>
          </a:p>
          <a:p>
            <a:pPr lvl="2"/>
            <a:r>
              <a:rPr lang="en-GB" dirty="0" smtClean="0"/>
              <a:t>Sample of Written Work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36AF-DE01-5545-A4BD-A693AEA72848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9399"/>
            <a:ext cx="7950200" cy="1371600"/>
          </a:xfrm>
        </p:spPr>
        <p:txBody>
          <a:bodyPr/>
          <a:lstStyle/>
          <a:p>
            <a:r>
              <a:rPr lang="en-GB" dirty="0" smtClean="0"/>
              <a:t>1. What is a Master’s Degree?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5" name="Content Placeholder 4" descr="shapeimage_4.png"/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</a:blip>
          <a:srcRect t="-30789" b="-30789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36AF-DE01-5545-A4BD-A693AEA72848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Good Luck!</a:t>
            </a:r>
            <a:endParaRPr lang="en-GB" dirty="0"/>
          </a:p>
        </p:txBody>
      </p:sp>
      <p:pic>
        <p:nvPicPr>
          <p:cNvPr id="6" name="Content Placeholder 5" descr="koterba.gif"/>
          <p:cNvPicPr>
            <a:picLocks noGrp="1" noChangeAspect="1"/>
          </p:cNvPicPr>
          <p:nvPr>
            <p:ph idx="1"/>
          </p:nvPr>
        </p:nvPicPr>
        <p:blipFill>
          <a:blip r:embed="rId2"/>
          <a:srcRect l="-23120" r="-23120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36AF-DE01-5545-A4BD-A693AEA72848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 smtClean="0"/>
              <a:t>Differences from </a:t>
            </a:r>
            <a:r>
              <a:rPr lang="en-GB" sz="3200" b="1" dirty="0" smtClean="0"/>
              <a:t>Undergraduate </a:t>
            </a:r>
            <a:r>
              <a:rPr lang="en-GB" sz="3200" b="1" dirty="0"/>
              <a:t>S</a:t>
            </a:r>
            <a:r>
              <a:rPr lang="en-GB" sz="3200" b="1" dirty="0" smtClean="0"/>
              <a:t>tudies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238" y="1959429"/>
            <a:ext cx="8466667" cy="460828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Fewer courses each semester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Much more reading and writing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You choose classes, professors, supervisors, and committees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36AF-DE01-5545-A4BD-A693AEA72848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T</a:t>
            </a:r>
            <a:r>
              <a:rPr lang="en-GB" b="1" dirty="0" smtClean="0"/>
              <a:t>ypes of </a:t>
            </a:r>
            <a:r>
              <a:rPr lang="en-GB" b="1" dirty="0" smtClean="0"/>
              <a:t>Programmes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Format 1: Coursework only</a:t>
            </a:r>
          </a:p>
          <a:p>
            <a:r>
              <a:rPr lang="en-GB" dirty="0" smtClean="0"/>
              <a:t>Format 2: Coursework plus Major Research Paper (MRP) </a:t>
            </a:r>
            <a:endParaRPr lang="en-GB" dirty="0" smtClean="0"/>
          </a:p>
          <a:p>
            <a:r>
              <a:rPr lang="en-GB" dirty="0" smtClean="0"/>
              <a:t>Format </a:t>
            </a:r>
            <a:r>
              <a:rPr lang="en-GB" dirty="0" smtClean="0"/>
              <a:t>3: Coursework plus Master’s Thesis</a:t>
            </a:r>
          </a:p>
          <a:p>
            <a:r>
              <a:rPr lang="en-GB" dirty="0" smtClean="0"/>
              <a:t>Some MA degrees take two years to complete</a:t>
            </a:r>
          </a:p>
          <a:p>
            <a:r>
              <a:rPr lang="en-GB" dirty="0" smtClean="0"/>
              <a:t>Most MA degrees take only one year </a:t>
            </a:r>
            <a:r>
              <a:rPr lang="en-GB" dirty="0"/>
              <a:t> (or slightly more</a:t>
            </a:r>
            <a:r>
              <a:rPr lang="en-GB" dirty="0" smtClean="0"/>
              <a:t>) to </a:t>
            </a:r>
            <a:r>
              <a:rPr lang="en-GB" dirty="0"/>
              <a:t>complete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36AF-DE01-5545-A4BD-A693AEA72848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36AF-DE01-5545-A4BD-A693AEA72848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5" name="Content Placeholder 4" descr="keep-calm-i-m-getting-a-master-s-degree.png"/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2000"/>
          </a:blip>
          <a:srcRect l="-24360" r="-24360"/>
          <a:stretch>
            <a:fillRect/>
          </a:stretch>
        </p:blipFill>
        <p:spPr>
          <a:xfrm>
            <a:off x="551679" y="1899724"/>
            <a:ext cx="8567971" cy="438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4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Getting </a:t>
            </a:r>
            <a:r>
              <a:rPr lang="en-GB" dirty="0" smtClean="0"/>
              <a:t>Ready </a:t>
            </a:r>
            <a:r>
              <a:rPr lang="en-GB" dirty="0" smtClean="0"/>
              <a:t>to </a:t>
            </a:r>
            <a:r>
              <a:rPr lang="en-GB" dirty="0" smtClean="0"/>
              <a:t>Apply </a:t>
            </a:r>
            <a:r>
              <a:rPr lang="en-GB" dirty="0" smtClean="0"/>
              <a:t>for an MA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311" y="2444818"/>
            <a:ext cx="8595517" cy="3927396"/>
          </a:xfrm>
        </p:spPr>
        <p:txBody>
          <a:bodyPr>
            <a:normAutofit/>
          </a:bodyPr>
          <a:lstStyle/>
          <a:p>
            <a:r>
              <a:rPr lang="en-US" dirty="0" smtClean="0"/>
              <a:t>You </a:t>
            </a:r>
            <a:r>
              <a:rPr lang="en-US" dirty="0"/>
              <a:t>should decide which programs you want to apply to during the summer following your third year of undergraduate </a:t>
            </a:r>
            <a:r>
              <a:rPr lang="en-US" dirty="0" smtClean="0"/>
              <a:t>studies</a:t>
            </a:r>
          </a:p>
          <a:p>
            <a:r>
              <a:rPr lang="en-US" dirty="0" smtClean="0"/>
              <a:t>MA applications and scholarship applications are due early in the autumn.</a:t>
            </a:r>
          </a:p>
          <a:p>
            <a:r>
              <a:rPr lang="en-US" dirty="0" smtClean="0"/>
              <a:t>Please give your professors at least two weeks to prepare your letters of reference.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36AF-DE01-5545-A4BD-A693AEA7284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460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00" y="67235"/>
            <a:ext cx="8825134" cy="1562597"/>
          </a:xfrm>
        </p:spPr>
        <p:txBody>
          <a:bodyPr/>
          <a:lstStyle/>
          <a:p>
            <a:r>
              <a:rPr lang="en-GB" sz="4800" dirty="0" smtClean="0"/>
              <a:t>2. Why </a:t>
            </a:r>
            <a:r>
              <a:rPr lang="en-GB" sz="4800" dirty="0" smtClean="0"/>
              <a:t>Should You </a:t>
            </a:r>
            <a:r>
              <a:rPr lang="en-GB" sz="4800" dirty="0"/>
              <a:t>D</a:t>
            </a:r>
            <a:r>
              <a:rPr lang="en-GB" sz="4800" dirty="0" smtClean="0"/>
              <a:t>o </a:t>
            </a:r>
            <a:r>
              <a:rPr lang="en-GB" sz="4800" dirty="0" smtClean="0"/>
              <a:t>an </a:t>
            </a:r>
            <a:r>
              <a:rPr lang="en-GB" sz="4800" dirty="0" smtClean="0"/>
              <a:t>MA?</a:t>
            </a:r>
            <a:endParaRPr lang="en-GB" sz="4800" dirty="0"/>
          </a:p>
        </p:txBody>
      </p:sp>
      <p:pic>
        <p:nvPicPr>
          <p:cNvPr id="4" name="Content Placeholder 3" descr="masters_degree_img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6228" r="-56228"/>
          <a:stretch>
            <a:fillRect/>
          </a:stretch>
        </p:blipFill>
        <p:spPr>
          <a:xfrm>
            <a:off x="375061" y="2209800"/>
            <a:ext cx="8271523" cy="382683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36AF-DE01-5545-A4BD-A693AEA72848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491" y="67236"/>
            <a:ext cx="8553757" cy="1371600"/>
          </a:xfrm>
        </p:spPr>
        <p:txBody>
          <a:bodyPr/>
          <a:lstStyle/>
          <a:p>
            <a:r>
              <a:rPr lang="en-GB" dirty="0" smtClean="0"/>
              <a:t>Why </a:t>
            </a:r>
            <a:r>
              <a:rPr lang="en-GB" dirty="0" smtClean="0"/>
              <a:t>Should You </a:t>
            </a:r>
            <a:r>
              <a:rPr lang="en-GB" dirty="0"/>
              <a:t>D</a:t>
            </a:r>
            <a:r>
              <a:rPr lang="en-GB" dirty="0" smtClean="0"/>
              <a:t>o </a:t>
            </a:r>
            <a:r>
              <a:rPr lang="en-GB" dirty="0" smtClean="0"/>
              <a:t>an </a:t>
            </a:r>
            <a:r>
              <a:rPr lang="en-GB" dirty="0" smtClean="0"/>
              <a:t>MA?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391" y="1878012"/>
            <a:ext cx="8673164" cy="4510579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GB" dirty="0" smtClean="0"/>
              <a:t>Financial advantage (earn more money</a:t>
            </a:r>
            <a:r>
              <a:rPr lang="en-GB" dirty="0"/>
              <a:t>): </a:t>
            </a:r>
            <a:r>
              <a:rPr lang="en-GB" dirty="0" smtClean="0"/>
              <a:t>Canada 2005</a:t>
            </a:r>
            <a:r>
              <a:rPr lang="en-GB" dirty="0"/>
              <a:t>-</a:t>
            </a:r>
            <a:r>
              <a:rPr lang="en-GB" dirty="0" smtClean="0"/>
              <a:t>2009 </a:t>
            </a:r>
            <a:r>
              <a:rPr lang="en-GB" dirty="0"/>
              <a:t>(Statistics Canada)</a:t>
            </a:r>
          </a:p>
          <a:p>
            <a:pPr>
              <a:buFont typeface="+mj-lt"/>
              <a:buAutoNum type="arabicPeriod"/>
            </a:pPr>
            <a:endParaRPr lang="en-GB" dirty="0" smtClean="0"/>
          </a:p>
          <a:p>
            <a:pPr>
              <a:buFont typeface="+mj-lt"/>
              <a:buAutoNum type="arabicPeriod"/>
            </a:pPr>
            <a:endParaRPr lang="en-GB" dirty="0" smtClean="0"/>
          </a:p>
          <a:p>
            <a:pPr>
              <a:buFont typeface="+mj-lt"/>
              <a:buAutoNum type="arabicPeriod"/>
            </a:pPr>
            <a:r>
              <a:rPr lang="en-GB" dirty="0" smtClean="0"/>
              <a:t>Better </a:t>
            </a:r>
            <a:r>
              <a:rPr lang="en-GB" dirty="0" smtClean="0"/>
              <a:t>job opportunities, future promotion</a:t>
            </a:r>
          </a:p>
          <a:p>
            <a:pPr>
              <a:buFont typeface="+mj-lt"/>
              <a:buAutoNum type="arabicPeriod"/>
            </a:pPr>
            <a:r>
              <a:rPr lang="en-GB" dirty="0" smtClean="0"/>
              <a:t>Lower </a:t>
            </a:r>
            <a:r>
              <a:rPr lang="en-GB" dirty="0"/>
              <a:t>unemployment </a:t>
            </a:r>
            <a:r>
              <a:rPr lang="en-GB" dirty="0" smtClean="0"/>
              <a:t>rate</a:t>
            </a:r>
          </a:p>
          <a:p>
            <a:pPr>
              <a:buFont typeface="+mj-lt"/>
              <a:buAutoNum type="arabicPeriod"/>
            </a:pPr>
            <a:r>
              <a:rPr lang="en-GB" dirty="0" smtClean="0"/>
              <a:t>Shows you are dedicated enough to set your sights on a tough goal and attain it.</a:t>
            </a:r>
            <a:endParaRPr lang="en-GB" dirty="0" smtClean="0"/>
          </a:p>
          <a:p>
            <a:pPr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36AF-DE01-5545-A4BD-A693AEA72848}" type="slidenum">
              <a:rPr lang="en-GB" smtClean="0"/>
              <a:pPr/>
              <a:t>8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772284"/>
              </p:ext>
            </p:extLst>
          </p:nvPr>
        </p:nvGraphicFramePr>
        <p:xfrm>
          <a:off x="615390" y="2811560"/>
          <a:ext cx="7911379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546"/>
                <a:gridCol w="1824546"/>
                <a:gridCol w="1824546"/>
                <a:gridCol w="2437741"/>
              </a:tblGrid>
              <a:tr h="570998">
                <a:tc>
                  <a:txBody>
                    <a:bodyPr/>
                    <a:lstStyle/>
                    <a:p>
                      <a:r>
                        <a:rPr lang="en-US" dirty="0" smtClean="0"/>
                        <a:t>College graduate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Bachelor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Master’s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Doctoral</a:t>
                      </a:r>
                      <a:endParaRPr lang="en-US" dirty="0"/>
                    </a:p>
                  </a:txBody>
                  <a:tcPr/>
                </a:tc>
              </a:tr>
              <a:tr h="326285">
                <a:tc>
                  <a:txBody>
                    <a:bodyPr/>
                    <a:lstStyle/>
                    <a:p>
                      <a:r>
                        <a:rPr lang="en-US" dirty="0" smtClean="0"/>
                        <a:t>$35,000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$65,000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06" y="67236"/>
            <a:ext cx="8857698" cy="1371600"/>
          </a:xfrm>
        </p:spPr>
        <p:txBody>
          <a:bodyPr/>
          <a:lstStyle/>
          <a:p>
            <a:r>
              <a:rPr lang="en-GB" sz="4800" dirty="0" smtClean="0"/>
              <a:t>3. How </a:t>
            </a:r>
            <a:r>
              <a:rPr lang="en-GB" sz="4800" dirty="0" smtClean="0"/>
              <a:t>Can </a:t>
            </a:r>
            <a:r>
              <a:rPr lang="en-GB" sz="4800" dirty="0" smtClean="0"/>
              <a:t>I </a:t>
            </a:r>
            <a:r>
              <a:rPr lang="en-GB" sz="4800" dirty="0" smtClean="0"/>
              <a:t>Afford </a:t>
            </a:r>
            <a:r>
              <a:rPr lang="en-GB" sz="4800" dirty="0" smtClean="0"/>
              <a:t>to </a:t>
            </a:r>
            <a:r>
              <a:rPr lang="en-GB" sz="4800" dirty="0" smtClean="0"/>
              <a:t>Do </a:t>
            </a:r>
            <a:r>
              <a:rPr lang="en-GB" sz="4800" dirty="0"/>
              <a:t>T</a:t>
            </a:r>
            <a:r>
              <a:rPr lang="en-GB" sz="4800" dirty="0" smtClean="0"/>
              <a:t>his</a:t>
            </a:r>
            <a:r>
              <a:rPr lang="en-GB" sz="4800" dirty="0" smtClean="0"/>
              <a:t>?</a:t>
            </a:r>
            <a:endParaRPr lang="en-GB" sz="4800" dirty="0"/>
          </a:p>
        </p:txBody>
      </p:sp>
      <p:pic>
        <p:nvPicPr>
          <p:cNvPr id="4" name="Content Placeholder 3" descr="19masters.48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2991" r="-32991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36AF-DE01-5545-A4BD-A693AEA72848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367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BD9BCB05E0A44FA39E363845F5F5ED" ma:contentTypeVersion="3" ma:contentTypeDescription="Create a new document." ma:contentTypeScope="" ma:versionID="3bf13a22a4444150bcc563c83139f80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957af3f9c07d0358322a57020564ff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4BBF734-3CD1-44D0-ADA3-62A2A86BBA56}"/>
</file>

<file path=customXml/itemProps2.xml><?xml version="1.0" encoding="utf-8"?>
<ds:datastoreItem xmlns:ds="http://schemas.openxmlformats.org/officeDocument/2006/customXml" ds:itemID="{91AD671E-9A23-4B0C-BF41-C4FBBAFC2C5C}"/>
</file>

<file path=customXml/itemProps3.xml><?xml version="1.0" encoding="utf-8"?>
<ds:datastoreItem xmlns:ds="http://schemas.openxmlformats.org/officeDocument/2006/customXml" ds:itemID="{021B6731-9B7F-4659-9D87-43AF07F488F7}"/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1111</TotalTime>
  <Words>648</Words>
  <Application>Microsoft Macintosh PowerPoint</Application>
  <PresentationFormat>On-screen Show (4:3)</PresentationFormat>
  <Paragraphs>122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Folio</vt:lpstr>
      <vt:lpstr>Graduate Studies Workshop  Part 1</vt:lpstr>
      <vt:lpstr>1. What is a Master’s Degree? </vt:lpstr>
      <vt:lpstr>Differences from Undergraduate Studies</vt:lpstr>
      <vt:lpstr>Types of Programmes</vt:lpstr>
      <vt:lpstr>PowerPoint Presentation</vt:lpstr>
      <vt:lpstr>Getting Ready to Apply for an MA</vt:lpstr>
      <vt:lpstr>2. Why Should You Do an MA?</vt:lpstr>
      <vt:lpstr>Why Should You Do an MA?</vt:lpstr>
      <vt:lpstr>3. How Can I Afford to Do This?</vt:lpstr>
      <vt:lpstr>How Can I Afford to Do This?</vt:lpstr>
      <vt:lpstr>Government of Canada Funding</vt:lpstr>
      <vt:lpstr>Ontario Graduate Scholarships (OGS) </vt:lpstr>
      <vt:lpstr>Ontario Graduate Scholarships (OGS) </vt:lpstr>
      <vt:lpstr>University Funding</vt:lpstr>
      <vt:lpstr>Typical Funding Package (1) </vt:lpstr>
      <vt:lpstr>Typical Funding Package (2) </vt:lpstr>
      <vt:lpstr>4. Where Should I Go?</vt:lpstr>
      <vt:lpstr>5. Graduate Studies Workshop Part 2</vt:lpstr>
      <vt:lpstr>Graduate Studies Workshop Part 2</vt:lpstr>
      <vt:lpstr>Good Luck!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Manuel Litalien</dc:creator>
  <cp:lastModifiedBy>default</cp:lastModifiedBy>
  <cp:revision>373</cp:revision>
  <dcterms:created xsi:type="dcterms:W3CDTF">2014-09-15T14:46:22Z</dcterms:created>
  <dcterms:modified xsi:type="dcterms:W3CDTF">2016-09-09T21:07:51Z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0x010100A8BD9BCB05E0A44FA39E363845F5F5ED</vt:lpwstr>
  </property>
</Properties>
</file>