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0.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7D48"/>
    <a:srgbClr val="C03529"/>
    <a:srgbClr val="C85C07"/>
    <a:srgbClr val="F9FFB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9" d="100"/>
          <a:sy n="89" d="100"/>
        </p:scale>
        <p:origin x="165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E740A48-A23D-DF45-8044-D9F04D94D561}" type="datetimeFigureOut">
              <a:rPr lang="en-US" smtClean="0"/>
              <a:t>9/22/2017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66E6A0-FDC6-094A-8301-4400FDB5C758}" type="slidenum">
              <a:rPr lang="en-US" smtClean="0"/>
              <a:t>‹#›</a:t>
            </a:fld>
            <a:endParaRPr lang="en-US"/>
          </a:p>
        </p:txBody>
      </p:sp>
    </p:spTree>
    <p:extLst>
      <p:ext uri="{BB962C8B-B14F-4D97-AF65-F5344CB8AC3E}">
        <p14:creationId xmlns:p14="http://schemas.microsoft.com/office/powerpoint/2010/main" val="4217582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740A48-A23D-DF45-8044-D9F04D94D561}" type="datetimeFigureOut">
              <a:rPr lang="en-US" smtClean="0"/>
              <a:t>9/22/2017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66E6A0-FDC6-094A-8301-4400FDB5C758}" type="slidenum">
              <a:rPr lang="en-US" smtClean="0"/>
              <a:t>‹#›</a:t>
            </a:fld>
            <a:endParaRPr lang="en-US"/>
          </a:p>
        </p:txBody>
      </p:sp>
    </p:spTree>
    <p:extLst>
      <p:ext uri="{BB962C8B-B14F-4D97-AF65-F5344CB8AC3E}">
        <p14:creationId xmlns:p14="http://schemas.microsoft.com/office/powerpoint/2010/main" val="3909463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740A48-A23D-DF45-8044-D9F04D94D561}" type="datetimeFigureOut">
              <a:rPr lang="en-US" smtClean="0"/>
              <a:t>9/22/2017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66E6A0-FDC6-094A-8301-4400FDB5C758}" type="slidenum">
              <a:rPr lang="en-US" smtClean="0"/>
              <a:t>‹#›</a:t>
            </a:fld>
            <a:endParaRPr lang="en-US"/>
          </a:p>
        </p:txBody>
      </p:sp>
    </p:spTree>
    <p:extLst>
      <p:ext uri="{BB962C8B-B14F-4D97-AF65-F5344CB8AC3E}">
        <p14:creationId xmlns:p14="http://schemas.microsoft.com/office/powerpoint/2010/main" val="3697295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740A48-A23D-DF45-8044-D9F04D94D561}" type="datetimeFigureOut">
              <a:rPr lang="en-US" smtClean="0"/>
              <a:t>9/22/2017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66E6A0-FDC6-094A-8301-4400FDB5C758}" type="slidenum">
              <a:rPr lang="en-US" smtClean="0"/>
              <a:t>‹#›</a:t>
            </a:fld>
            <a:endParaRPr lang="en-US"/>
          </a:p>
        </p:txBody>
      </p:sp>
    </p:spTree>
    <p:extLst>
      <p:ext uri="{BB962C8B-B14F-4D97-AF65-F5344CB8AC3E}">
        <p14:creationId xmlns:p14="http://schemas.microsoft.com/office/powerpoint/2010/main" val="3278713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740A48-A23D-DF45-8044-D9F04D94D561}" type="datetimeFigureOut">
              <a:rPr lang="en-US" smtClean="0"/>
              <a:t>9/22/2017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66E6A0-FDC6-094A-8301-4400FDB5C758}" type="slidenum">
              <a:rPr lang="en-US" smtClean="0"/>
              <a:t>‹#›</a:t>
            </a:fld>
            <a:endParaRPr lang="en-US"/>
          </a:p>
        </p:txBody>
      </p:sp>
    </p:spTree>
    <p:extLst>
      <p:ext uri="{BB962C8B-B14F-4D97-AF65-F5344CB8AC3E}">
        <p14:creationId xmlns:p14="http://schemas.microsoft.com/office/powerpoint/2010/main" val="2896960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E740A48-A23D-DF45-8044-D9F04D94D561}" type="datetimeFigureOut">
              <a:rPr lang="en-US" smtClean="0"/>
              <a:t>9/22/2017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66E6A0-FDC6-094A-8301-4400FDB5C758}" type="slidenum">
              <a:rPr lang="en-US" smtClean="0"/>
              <a:t>‹#›</a:t>
            </a:fld>
            <a:endParaRPr lang="en-US"/>
          </a:p>
        </p:txBody>
      </p:sp>
    </p:spTree>
    <p:extLst>
      <p:ext uri="{BB962C8B-B14F-4D97-AF65-F5344CB8AC3E}">
        <p14:creationId xmlns:p14="http://schemas.microsoft.com/office/powerpoint/2010/main" val="2167977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E740A48-A23D-DF45-8044-D9F04D94D561}" type="datetimeFigureOut">
              <a:rPr lang="en-US" smtClean="0"/>
              <a:t>9/22/2017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66E6A0-FDC6-094A-8301-4400FDB5C758}" type="slidenum">
              <a:rPr lang="en-US" smtClean="0"/>
              <a:t>‹#›</a:t>
            </a:fld>
            <a:endParaRPr lang="en-US"/>
          </a:p>
        </p:txBody>
      </p:sp>
    </p:spTree>
    <p:extLst>
      <p:ext uri="{BB962C8B-B14F-4D97-AF65-F5344CB8AC3E}">
        <p14:creationId xmlns:p14="http://schemas.microsoft.com/office/powerpoint/2010/main" val="2066842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E740A48-A23D-DF45-8044-D9F04D94D561}" type="datetimeFigureOut">
              <a:rPr lang="en-US" smtClean="0"/>
              <a:t>9/22/2017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66E6A0-FDC6-094A-8301-4400FDB5C758}" type="slidenum">
              <a:rPr lang="en-US" smtClean="0"/>
              <a:t>‹#›</a:t>
            </a:fld>
            <a:endParaRPr lang="en-US"/>
          </a:p>
        </p:txBody>
      </p:sp>
    </p:spTree>
    <p:extLst>
      <p:ext uri="{BB962C8B-B14F-4D97-AF65-F5344CB8AC3E}">
        <p14:creationId xmlns:p14="http://schemas.microsoft.com/office/powerpoint/2010/main" val="2675958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740A48-A23D-DF45-8044-D9F04D94D561}" type="datetimeFigureOut">
              <a:rPr lang="en-US" smtClean="0"/>
              <a:t>9/22/2017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66E6A0-FDC6-094A-8301-4400FDB5C758}" type="slidenum">
              <a:rPr lang="en-US" smtClean="0"/>
              <a:t>‹#›</a:t>
            </a:fld>
            <a:endParaRPr lang="en-US"/>
          </a:p>
        </p:txBody>
      </p:sp>
    </p:spTree>
    <p:extLst>
      <p:ext uri="{BB962C8B-B14F-4D97-AF65-F5344CB8AC3E}">
        <p14:creationId xmlns:p14="http://schemas.microsoft.com/office/powerpoint/2010/main" val="22850639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740A48-A23D-DF45-8044-D9F04D94D561}" type="datetimeFigureOut">
              <a:rPr lang="en-US" smtClean="0"/>
              <a:t>9/22/2017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66E6A0-FDC6-094A-8301-4400FDB5C758}" type="slidenum">
              <a:rPr lang="en-US" smtClean="0"/>
              <a:t>‹#›</a:t>
            </a:fld>
            <a:endParaRPr lang="en-US"/>
          </a:p>
        </p:txBody>
      </p:sp>
    </p:spTree>
    <p:extLst>
      <p:ext uri="{BB962C8B-B14F-4D97-AF65-F5344CB8AC3E}">
        <p14:creationId xmlns:p14="http://schemas.microsoft.com/office/powerpoint/2010/main" val="3348808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740A48-A23D-DF45-8044-D9F04D94D561}" type="datetimeFigureOut">
              <a:rPr lang="en-US" smtClean="0"/>
              <a:t>9/22/2017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66E6A0-FDC6-094A-8301-4400FDB5C758}" type="slidenum">
              <a:rPr lang="en-US" smtClean="0"/>
              <a:t>‹#›</a:t>
            </a:fld>
            <a:endParaRPr lang="en-US"/>
          </a:p>
        </p:txBody>
      </p:sp>
    </p:spTree>
    <p:extLst>
      <p:ext uri="{BB962C8B-B14F-4D97-AF65-F5344CB8AC3E}">
        <p14:creationId xmlns:p14="http://schemas.microsoft.com/office/powerpoint/2010/main" val="3636065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740A48-A23D-DF45-8044-D9F04D94D561}" type="datetimeFigureOut">
              <a:rPr lang="en-US" smtClean="0"/>
              <a:t>9/22/2017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66E6A0-FDC6-094A-8301-4400FDB5C758}" type="slidenum">
              <a:rPr lang="en-US" smtClean="0"/>
              <a:t>‹#›</a:t>
            </a:fld>
            <a:endParaRPr lang="en-US"/>
          </a:p>
        </p:txBody>
      </p:sp>
    </p:spTree>
    <p:extLst>
      <p:ext uri="{BB962C8B-B14F-4D97-AF65-F5344CB8AC3E}">
        <p14:creationId xmlns:p14="http://schemas.microsoft.com/office/powerpoint/2010/main" val="9073771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umanitoba.ca/faculties/arts/departments/political_studies/master_pa/index.html" TargetMode="External"/><Relationship Id="rId2" Type="http://schemas.openxmlformats.org/officeDocument/2006/relationships/hyperlink" Target="https://carleton.ca/sppa/ma/" TargetMode="External"/><Relationship Id="rId1" Type="http://schemas.openxmlformats.org/officeDocument/2006/relationships/slideLayout" Target="../slideLayouts/slideLayout7.xml"/><Relationship Id="rId5" Type="http://schemas.openxmlformats.org/officeDocument/2006/relationships/hyperlink" Target="https://www.schoolofpublicpolicy.sk.ca/programs/graduate-programs/master-of-public-administration.php" TargetMode="External"/><Relationship Id="rId4" Type="http://schemas.openxmlformats.org/officeDocument/2006/relationships/hyperlink" Target="http://www.queensu.ca/sps/mpa"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grad.usask.ca/programs/political-studies.php" TargetMode="External"/><Relationship Id="rId2" Type="http://schemas.openxmlformats.org/officeDocument/2006/relationships/hyperlink" Target="http://polisci.acadiau.ca/graduate-program.html" TargetMode="External"/><Relationship Id="rId1" Type="http://schemas.openxmlformats.org/officeDocument/2006/relationships/slideLayout" Target="../slideLayouts/slideLayout7.xml"/><Relationship Id="rId6" Type="http://schemas.openxmlformats.org/officeDocument/2006/relationships/hyperlink" Target="http://political-science.gradstudies.yorku.ca/ma/" TargetMode="External"/><Relationship Id="rId5" Type="http://schemas.openxmlformats.org/officeDocument/2006/relationships/hyperlink" Target="http://www.uvic.ca/socialsciences/politicalscience/graduate/ma/index.php" TargetMode="External"/><Relationship Id="rId4" Type="http://schemas.openxmlformats.org/officeDocument/2006/relationships/hyperlink" Target="http://politics.utoronto.ca/graduate/ma-program/"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uregina.ca/arts/philosophy-classics/programs/philosophy/sopt/index.html" TargetMode="External"/><Relationship Id="rId2" Type="http://schemas.openxmlformats.org/officeDocument/2006/relationships/hyperlink" Target="http://spt.acadiau.ca/home.html" TargetMode="External"/><Relationship Id="rId1" Type="http://schemas.openxmlformats.org/officeDocument/2006/relationships/slideLayout" Target="../slideLayouts/slideLayout7.xml"/><Relationship Id="rId5" Type="http://schemas.openxmlformats.org/officeDocument/2006/relationships/hyperlink" Target="http://spth.gradstudies.yorku.ca" TargetMode="External"/><Relationship Id="rId4" Type="http://schemas.openxmlformats.org/officeDocument/2006/relationships/hyperlink" Target="http://www.uvic.ca/interdisciplinary/cspt/index.php"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www.ryerson.ca/graduate/programs/immigration/" TargetMode="External"/><Relationship Id="rId2" Type="http://schemas.openxmlformats.org/officeDocument/2006/relationships/hyperlink" Target="http://www.uvic.ca/hsd/publicadmin/graduate/future-students/grad-programs/community-development/index.php" TargetMode="External"/><Relationship Id="rId1" Type="http://schemas.openxmlformats.org/officeDocument/2006/relationships/slideLayout" Target="../slideLayouts/slideLayout7.xml"/><Relationship Id="rId5" Type="http://schemas.openxmlformats.org/officeDocument/2006/relationships/hyperlink" Target="https://carleton.ca/mpnl/" TargetMode="External"/><Relationship Id="rId4" Type="http://schemas.openxmlformats.org/officeDocument/2006/relationships/hyperlink" Target="https://carleton.ca/law/current-students/ma-program/"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ustpaul.ca/program-new/public-ethics-304.htm" TargetMode="External"/><Relationship Id="rId2" Type="http://schemas.openxmlformats.org/officeDocument/2006/relationships/hyperlink" Target="https://graduate.carleton.ca/cu-programs/political-economy-masters/" TargetMode="External"/><Relationship Id="rId1" Type="http://schemas.openxmlformats.org/officeDocument/2006/relationships/slideLayout" Target="../slideLayouts/slideLayout7.xml"/><Relationship Id="rId5" Type="http://schemas.openxmlformats.org/officeDocument/2006/relationships/hyperlink" Target="https://labourstudies.mcmaster.ca/programs/master-of-arts-in-work-society" TargetMode="External"/><Relationship Id="rId4" Type="http://schemas.openxmlformats.org/officeDocument/2006/relationships/hyperlink" Target="http://slst.gradstudies.yorku.ca/ma/"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carleton.ca/socialwork/prospective-students/graduate-2/msw-program/" TargetMode="External"/><Relationship Id="rId2" Type="http://schemas.openxmlformats.org/officeDocument/2006/relationships/hyperlink" Target="https://fsw.ucalgary.ca/calgary/prospective-students/master-social-work-msw" TargetMode="External"/><Relationship Id="rId1" Type="http://schemas.openxmlformats.org/officeDocument/2006/relationships/slideLayout" Target="../slideLayouts/slideLayout7.xml"/><Relationship Id="rId5" Type="http://schemas.openxmlformats.org/officeDocument/2006/relationships/hyperlink" Target="http://socialwork.gradstudies.yorku.ca/msw/" TargetMode="External"/><Relationship Id="rId4" Type="http://schemas.openxmlformats.org/officeDocument/2006/relationships/hyperlink" Target="https://www.uvic.ca/hsd/socialwork/current/msw/index.php"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lakeheadu.ca/academics/graduate/programs/masters/social-justice/node/30217" TargetMode="External"/><Relationship Id="rId2" Type="http://schemas.openxmlformats.org/officeDocument/2006/relationships/hyperlink" Target="https://brocku.ca/social-sciences/departments-and-centres/social-justice-and-equity-studies/" TargetMode="External"/><Relationship Id="rId1" Type="http://schemas.openxmlformats.org/officeDocument/2006/relationships/slideLayout" Target="../slideLayouts/slideLayout7.xml"/><Relationship Id="rId4" Type="http://schemas.openxmlformats.org/officeDocument/2006/relationships/hyperlink" Target="https://www.wlu.ca/programs/liberal-arts/graduate/social-justice-and-community-engagement-ma/index.html"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brocku.ca/social-sciences/departments-and-centres/sociology/graduate-programs" TargetMode="External"/><Relationship Id="rId2" Type="http://schemas.openxmlformats.org/officeDocument/2006/relationships/hyperlink" Target="http://sociology.acadiau.ca/Graduate_Programme.html" TargetMode="External"/><Relationship Id="rId1" Type="http://schemas.openxmlformats.org/officeDocument/2006/relationships/slideLayout" Target="../slideLayouts/slideLayout7.xml"/><Relationship Id="rId6" Type="http://schemas.openxmlformats.org/officeDocument/2006/relationships/hyperlink" Target="https://www.wlu.ca/programs/arts/graduate/sociology-ma/index.html" TargetMode="External"/><Relationship Id="rId5" Type="http://schemas.openxmlformats.org/officeDocument/2006/relationships/hyperlink" Target="http://www.uvic.ca/socialsciences/sociology/graduate/programs/ma/index.php" TargetMode="External"/><Relationship Id="rId4" Type="http://schemas.openxmlformats.org/officeDocument/2006/relationships/hyperlink" Target="https://www.uregina.ca/arts/sociology-social-studies/programs/graduate.html"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www.queensu.ca/devs/graduate" TargetMode="External"/><Relationship Id="rId2" Type="http://schemas.openxmlformats.org/officeDocument/2006/relationships/hyperlink" Target="https://www.dal.ca/faculty/arts/ids/programs/graduate-studies.html" TargetMode="External"/><Relationship Id="rId1" Type="http://schemas.openxmlformats.org/officeDocument/2006/relationships/slideLayout" Target="../slideLayouts/slideLayout7.xml"/><Relationship Id="rId6" Type="http://schemas.openxmlformats.org/officeDocument/2006/relationships/hyperlink" Target="http://dvst.gradstudies.yorku.ca" TargetMode="External"/><Relationship Id="rId5" Type="http://schemas.openxmlformats.org/officeDocument/2006/relationships/hyperlink" Target="https://uwaterloo.ca/school-environment-enterprise-development/graduate-programs/master-development-practice" TargetMode="External"/><Relationship Id="rId4" Type="http://schemas.openxmlformats.org/officeDocument/2006/relationships/hyperlink" Target="http://www.smu.ca/academics/ma-in-international-development-studies.html"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trentu.ca/canadianstudiesma/" TargetMode="External"/><Relationship Id="rId2" Type="http://schemas.openxmlformats.org/officeDocument/2006/relationships/hyperlink" Target="https://laurentian.ca/program/indigenous-relations-mir" TargetMode="External"/><Relationship Id="rId1" Type="http://schemas.openxmlformats.org/officeDocument/2006/relationships/slideLayout" Target="../slideLayouts/slideLayout7.xml"/><Relationship Id="rId5" Type="http://schemas.openxmlformats.org/officeDocument/2006/relationships/hyperlink" Target="https://www.uwinnipeg.ca/maig/" TargetMode="External"/><Relationship Id="rId4" Type="http://schemas.openxmlformats.org/officeDocument/2006/relationships/hyperlink" Target="http://www.uvic.ca/hsd/igov/"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carleton.ca/womensstudies/graduate/" TargetMode="External"/><Relationship Id="rId2" Type="http://schemas.openxmlformats.org/officeDocument/2006/relationships/hyperlink" Target="https://www.grad.ubc.ca/prospective-students/graduate-degree-programs/master-of-arts-gender-race-sexuality-social-justice" TargetMode="External"/><Relationship Id="rId1" Type="http://schemas.openxmlformats.org/officeDocument/2006/relationships/slideLayout" Target="../slideLayouts/slideLayout7.xml"/><Relationship Id="rId6" Type="http://schemas.openxmlformats.org/officeDocument/2006/relationships/hyperlink" Target="http://gfws.gradstudies.yorku.ca/ma/" TargetMode="External"/><Relationship Id="rId5" Type="http://schemas.openxmlformats.org/officeDocument/2006/relationships/hyperlink" Target="http://www.msvu.ca/en/home/programsdepartments/graduatestudiesatthemount/womenandgenderstudies/default.aspx" TargetMode="External"/><Relationship Id="rId4" Type="http://schemas.openxmlformats.org/officeDocument/2006/relationships/hyperlink" Target="http://www.mun.ca/genderstudies/programs/graduate/"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www.umanitoba.ca/disability_studies/" TargetMode="External"/><Relationship Id="rId2" Type="http://schemas.openxmlformats.org/officeDocument/2006/relationships/hyperlink" Target="https://www.ucalgary.ca/future-students/graduate/explore-programs/disability-community-studies-master-disability-community-studies-course-based" TargetMode="External"/><Relationship Id="rId1" Type="http://schemas.openxmlformats.org/officeDocument/2006/relationships/slideLayout" Target="../slideLayouts/slideLayout7.xml"/><Relationship Id="rId4" Type="http://schemas.openxmlformats.org/officeDocument/2006/relationships/hyperlink" Target="http://cds.gradstudies.yorku.ca/programs/ma/"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www.uvic.ca/hsd/publichealthsocialpolicy/future-students/graduate/mph/index.php" TargetMode="External"/><Relationship Id="rId2" Type="http://schemas.openxmlformats.org/officeDocument/2006/relationships/hyperlink" Target="https://www.mcgill.ca/epi-biostat-occh/academic-programs/grad/mscph" TargetMode="External"/><Relationship Id="rId1" Type="http://schemas.openxmlformats.org/officeDocument/2006/relationships/slideLayout" Target="../slideLayouts/slideLayout7.xml"/><Relationship Id="rId4" Type="http://schemas.openxmlformats.org/officeDocument/2006/relationships/hyperlink" Target="http://health.gradstudies.yorku.c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3003826"/>
          </a:xfrm>
          <a:solidFill>
            <a:schemeClr val="tx1"/>
          </a:solidFill>
        </p:spPr>
        <p:txBody>
          <a:bodyPr>
            <a:normAutofit/>
          </a:bodyPr>
          <a:lstStyle/>
          <a:p>
            <a:r>
              <a:rPr lang="en-US" sz="5400" dirty="0" smtClean="0">
                <a:solidFill>
                  <a:schemeClr val="bg1"/>
                </a:solidFill>
              </a:rPr>
              <a:t>Master’s Degree Programs</a:t>
            </a:r>
            <a:br>
              <a:rPr lang="en-US" sz="5400" dirty="0" smtClean="0">
                <a:solidFill>
                  <a:schemeClr val="bg1"/>
                </a:solidFill>
              </a:rPr>
            </a:br>
            <a:r>
              <a:rPr lang="en-US" sz="5400" dirty="0" smtClean="0">
                <a:solidFill>
                  <a:schemeClr val="bg1"/>
                </a:solidFill>
              </a:rPr>
              <a:t>in Canada</a:t>
            </a:r>
            <a:endParaRPr lang="en-US" sz="5400" dirty="0">
              <a:solidFill>
                <a:schemeClr val="bg1"/>
              </a:solidFill>
            </a:endParaRPr>
          </a:p>
        </p:txBody>
      </p:sp>
      <p:sp>
        <p:nvSpPr>
          <p:cNvPr id="3" name="Subtitle 2"/>
          <p:cNvSpPr>
            <a:spLocks noGrp="1"/>
          </p:cNvSpPr>
          <p:nvPr>
            <p:ph type="subTitle" idx="1"/>
          </p:nvPr>
        </p:nvSpPr>
        <p:spPr>
          <a:xfrm>
            <a:off x="0" y="3003827"/>
            <a:ext cx="9144000" cy="3854174"/>
          </a:xfrm>
          <a:solidFill>
            <a:srgbClr val="FEFE92"/>
          </a:solidFill>
        </p:spPr>
        <p:txBody>
          <a:bodyPr>
            <a:normAutofit lnSpcReduction="10000"/>
          </a:bodyPr>
          <a:lstStyle/>
          <a:p>
            <a:endParaRPr lang="en-US" sz="1400" dirty="0" smtClean="0">
              <a:solidFill>
                <a:srgbClr val="000000"/>
              </a:solidFill>
            </a:endParaRPr>
          </a:p>
          <a:p>
            <a:r>
              <a:rPr lang="en-US" sz="2600" dirty="0" smtClean="0">
                <a:solidFill>
                  <a:srgbClr val="000000"/>
                </a:solidFill>
              </a:rPr>
              <a:t>The </a:t>
            </a:r>
            <a:r>
              <a:rPr lang="en-US" sz="2600" dirty="0">
                <a:solidFill>
                  <a:srgbClr val="000000"/>
                </a:solidFill>
              </a:rPr>
              <a:t>following </a:t>
            </a:r>
            <a:r>
              <a:rPr lang="en-US" sz="2600" dirty="0" smtClean="0">
                <a:solidFill>
                  <a:srgbClr val="000000"/>
                </a:solidFill>
              </a:rPr>
              <a:t>pages contain </a:t>
            </a:r>
            <a:r>
              <a:rPr lang="en-US" sz="2600" dirty="0">
                <a:solidFill>
                  <a:srgbClr val="000000"/>
                </a:solidFill>
              </a:rPr>
              <a:t>a selected list of Master’s degree programs in Canada, chosen specifically with graduates of Nipissing’s BA in Social Welfare &amp; Social Development in mind. </a:t>
            </a:r>
            <a:endParaRPr lang="en-US" sz="2600" dirty="0" smtClean="0">
              <a:solidFill>
                <a:srgbClr val="000000"/>
              </a:solidFill>
            </a:endParaRPr>
          </a:p>
          <a:p>
            <a:r>
              <a:rPr lang="en-US" sz="2600" dirty="0" smtClean="0">
                <a:solidFill>
                  <a:srgbClr val="000000"/>
                </a:solidFill>
              </a:rPr>
              <a:t>This </a:t>
            </a:r>
            <a:r>
              <a:rPr lang="en-US" sz="2600" dirty="0">
                <a:solidFill>
                  <a:srgbClr val="000000"/>
                </a:solidFill>
              </a:rPr>
              <a:t>list is meant to highlight the many possible fields of study you could pursue and to point you in the direction of some of the leading programs in each field throughout the country. </a:t>
            </a:r>
            <a:endParaRPr lang="en-US" sz="2600" dirty="0" smtClean="0">
              <a:solidFill>
                <a:srgbClr val="000000"/>
              </a:solidFill>
            </a:endParaRPr>
          </a:p>
          <a:p>
            <a:endParaRPr lang="en-US" sz="1200" dirty="0" smtClean="0">
              <a:solidFill>
                <a:srgbClr val="000000"/>
              </a:solidFill>
            </a:endParaRPr>
          </a:p>
          <a:p>
            <a:r>
              <a:rPr lang="en-US" sz="2600" i="1" dirty="0" smtClean="0">
                <a:solidFill>
                  <a:srgbClr val="000000"/>
                </a:solidFill>
              </a:rPr>
              <a:t>Open the PowerPoint in “Slide Show”</a:t>
            </a:r>
          </a:p>
          <a:p>
            <a:r>
              <a:rPr lang="en-US" sz="2600" i="1" dirty="0" smtClean="0">
                <a:solidFill>
                  <a:srgbClr val="000000"/>
                </a:solidFill>
              </a:rPr>
              <a:t> and click on the links for more information!</a:t>
            </a:r>
            <a:endParaRPr lang="en-US" sz="2600" i="1" dirty="0">
              <a:solidFill>
                <a:srgbClr val="000000"/>
              </a:solidFill>
            </a:endParaRPr>
          </a:p>
          <a:p>
            <a:endParaRPr lang="en-US" sz="2600" dirty="0" smtClean="0">
              <a:solidFill>
                <a:srgbClr val="000000"/>
              </a:solidFill>
            </a:endParaRPr>
          </a:p>
          <a:p>
            <a:endParaRPr lang="en-US" dirty="0"/>
          </a:p>
        </p:txBody>
      </p:sp>
    </p:spTree>
    <p:extLst>
      <p:ext uri="{BB962C8B-B14F-4D97-AF65-F5344CB8AC3E}">
        <p14:creationId xmlns:p14="http://schemas.microsoft.com/office/powerpoint/2010/main" val="26122360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028525454"/>
              </p:ext>
            </p:extLst>
          </p:nvPr>
        </p:nvGraphicFramePr>
        <p:xfrm>
          <a:off x="0" y="2"/>
          <a:ext cx="9144000" cy="7106476"/>
        </p:xfrm>
        <a:graphic>
          <a:graphicData uri="http://schemas.openxmlformats.org/drawingml/2006/table">
            <a:tbl>
              <a:tblPr firstRow="1" bandRow="1">
                <a:tableStyleId>{5C22544A-7EE6-4342-B048-85BDC9FD1C3A}</a:tableStyleId>
              </a:tblPr>
              <a:tblGrid>
                <a:gridCol w="9144000"/>
              </a:tblGrid>
              <a:tr h="1457737">
                <a:tc>
                  <a:txBody>
                    <a:bodyPr/>
                    <a:lstStyle/>
                    <a:p>
                      <a:endParaRPr lang="en-US" dirty="0" smtClean="0"/>
                    </a:p>
                    <a:p>
                      <a:pPr algn="ctr"/>
                      <a:r>
                        <a:rPr lang="en-US" sz="4800" dirty="0" smtClean="0">
                          <a:solidFill>
                            <a:schemeClr val="tx1"/>
                          </a:solidFill>
                        </a:rPr>
                        <a:t>Public Policy/Public</a:t>
                      </a:r>
                      <a:r>
                        <a:rPr lang="en-US" sz="4800" baseline="0" dirty="0" smtClean="0">
                          <a:solidFill>
                            <a:schemeClr val="tx1"/>
                          </a:solidFill>
                        </a:rPr>
                        <a:t> </a:t>
                      </a:r>
                      <a:r>
                        <a:rPr lang="en-US" sz="4800" dirty="0" smtClean="0">
                          <a:solidFill>
                            <a:schemeClr val="tx1"/>
                          </a:solidFill>
                        </a:rPr>
                        <a:t>Administration</a:t>
                      </a:r>
                      <a:endParaRPr lang="en-US" sz="4800" dirty="0">
                        <a:solidFill>
                          <a:schemeClr val="tx1"/>
                        </a:solidFill>
                      </a:endParaRPr>
                    </a:p>
                  </a:txBody>
                  <a:tcPr>
                    <a:solidFill>
                      <a:srgbClr val="FF0000"/>
                    </a:solidFill>
                  </a:tcPr>
                </a:tc>
              </a:tr>
              <a:tr h="1143000">
                <a:tc>
                  <a:txBody>
                    <a:bodyPr/>
                    <a:lstStyle/>
                    <a:p>
                      <a:pPr algn="ctr"/>
                      <a:r>
                        <a:rPr lang="en-US" sz="5400" dirty="0" smtClean="0">
                          <a:latin typeface="Garamond"/>
                          <a:cs typeface="Garamond"/>
                          <a:hlinkClick r:id="rId2"/>
                        </a:rPr>
                        <a:t>Carleton</a:t>
                      </a:r>
                      <a:endParaRPr lang="en-US" sz="5400" dirty="0">
                        <a:latin typeface="Garamond"/>
                        <a:cs typeface="Garamond"/>
                      </a:endParaRPr>
                    </a:p>
                  </a:txBody>
                  <a:tcPr>
                    <a:solidFill>
                      <a:srgbClr val="F9FFB3"/>
                    </a:solidFill>
                  </a:tcPr>
                </a:tc>
              </a:tr>
              <a:tr h="1143000">
                <a:tc>
                  <a:txBody>
                    <a:bodyPr/>
                    <a:lstStyle/>
                    <a:p>
                      <a:pPr algn="ctr"/>
                      <a:r>
                        <a:rPr lang="en-US" sz="5400" dirty="0" smtClean="0">
                          <a:latin typeface="Garamond"/>
                          <a:cs typeface="Garamond"/>
                          <a:hlinkClick r:id="rId3"/>
                        </a:rPr>
                        <a:t>Manitoba / Winnipeg</a:t>
                      </a:r>
                      <a:endParaRPr lang="en-US" sz="5400" dirty="0">
                        <a:latin typeface="Garamond"/>
                        <a:cs typeface="Garamond"/>
                      </a:endParaRPr>
                    </a:p>
                  </a:txBody>
                  <a:tcPr>
                    <a:solidFill>
                      <a:srgbClr val="F9FFB3"/>
                    </a:solidFill>
                  </a:tcPr>
                </a:tc>
              </a:tr>
              <a:tr h="1143000">
                <a:tc>
                  <a:txBody>
                    <a:bodyPr/>
                    <a:lstStyle/>
                    <a:p>
                      <a:pPr algn="ctr"/>
                      <a:r>
                        <a:rPr lang="en-US" sz="5400" dirty="0" smtClean="0">
                          <a:latin typeface="Garamond"/>
                          <a:cs typeface="Garamond"/>
                          <a:hlinkClick r:id="rId4"/>
                        </a:rPr>
                        <a:t>Queen’s</a:t>
                      </a:r>
                      <a:endParaRPr lang="en-US" sz="5400" dirty="0">
                        <a:latin typeface="Garamond"/>
                        <a:cs typeface="Garamond"/>
                      </a:endParaRPr>
                    </a:p>
                  </a:txBody>
                  <a:tcPr>
                    <a:solidFill>
                      <a:srgbClr val="F9FFB3"/>
                    </a:solidFill>
                  </a:tcPr>
                </a:tc>
              </a:tr>
              <a:tr h="1076739">
                <a:tc>
                  <a:txBody>
                    <a:bodyPr/>
                    <a:lstStyle/>
                    <a:p>
                      <a:pPr algn="ctr"/>
                      <a:r>
                        <a:rPr lang="en-US" sz="5400" dirty="0" smtClean="0">
                          <a:latin typeface="Garamond"/>
                          <a:cs typeface="Garamond"/>
                          <a:hlinkClick r:id="rId5"/>
                        </a:rPr>
                        <a:t>Saskatchewan</a:t>
                      </a:r>
                      <a:endParaRPr lang="en-US" sz="5400" dirty="0">
                        <a:latin typeface="Garamond"/>
                        <a:cs typeface="Garamond"/>
                      </a:endParaRPr>
                    </a:p>
                  </a:txBody>
                  <a:tcPr>
                    <a:solidFill>
                      <a:srgbClr val="F9FFB3"/>
                    </a:solidFill>
                  </a:tcPr>
                </a:tc>
              </a:tr>
              <a:tr h="1143000">
                <a:tc>
                  <a:txBody>
                    <a:bodyPr/>
                    <a:lstStyle/>
                    <a:p>
                      <a:pPr algn="ctr"/>
                      <a:endParaRPr lang="en-US" sz="5400" dirty="0"/>
                    </a:p>
                  </a:txBody>
                  <a:tcPr>
                    <a:solidFill>
                      <a:schemeClr val="tx1"/>
                    </a:solidFill>
                  </a:tcPr>
                </a:tc>
              </a:tr>
            </a:tbl>
          </a:graphicData>
        </a:graphic>
      </p:graphicFrame>
    </p:spTree>
    <p:extLst>
      <p:ext uri="{BB962C8B-B14F-4D97-AF65-F5344CB8AC3E}">
        <p14:creationId xmlns:p14="http://schemas.microsoft.com/office/powerpoint/2010/main" val="27305421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166626208"/>
              </p:ext>
            </p:extLst>
          </p:nvPr>
        </p:nvGraphicFramePr>
        <p:xfrm>
          <a:off x="0" y="2"/>
          <a:ext cx="9144000" cy="7106476"/>
        </p:xfrm>
        <a:graphic>
          <a:graphicData uri="http://schemas.openxmlformats.org/drawingml/2006/table">
            <a:tbl>
              <a:tblPr firstRow="1" bandRow="1">
                <a:tableStyleId>{5C22544A-7EE6-4342-B048-85BDC9FD1C3A}</a:tableStyleId>
              </a:tblPr>
              <a:tblGrid>
                <a:gridCol w="9144000"/>
              </a:tblGrid>
              <a:tr h="1457737">
                <a:tc>
                  <a:txBody>
                    <a:bodyPr/>
                    <a:lstStyle/>
                    <a:p>
                      <a:endParaRPr lang="en-US" dirty="0" smtClean="0"/>
                    </a:p>
                    <a:p>
                      <a:pPr algn="ctr"/>
                      <a:r>
                        <a:rPr lang="en-US" sz="5400" dirty="0" smtClean="0">
                          <a:solidFill>
                            <a:schemeClr val="bg1"/>
                          </a:solidFill>
                        </a:rPr>
                        <a:t>Political Science</a:t>
                      </a:r>
                      <a:endParaRPr lang="en-US" sz="5400" dirty="0">
                        <a:solidFill>
                          <a:schemeClr val="bg1"/>
                        </a:solidFill>
                      </a:endParaRPr>
                    </a:p>
                  </a:txBody>
                  <a:tcPr>
                    <a:solidFill>
                      <a:schemeClr val="tx2"/>
                    </a:solidFill>
                  </a:tcPr>
                </a:tc>
              </a:tr>
              <a:tr h="1143000">
                <a:tc>
                  <a:txBody>
                    <a:bodyPr/>
                    <a:lstStyle/>
                    <a:p>
                      <a:pPr algn="ctr"/>
                      <a:r>
                        <a:rPr lang="en-US" sz="5400" dirty="0" smtClean="0">
                          <a:latin typeface="Garamond"/>
                          <a:cs typeface="Garamond"/>
                          <a:hlinkClick r:id="rId2"/>
                        </a:rPr>
                        <a:t>Acadia</a:t>
                      </a:r>
                      <a:endParaRPr lang="en-US" sz="5400" dirty="0">
                        <a:latin typeface="Garamond"/>
                        <a:cs typeface="Garamond"/>
                      </a:endParaRPr>
                    </a:p>
                  </a:txBody>
                  <a:tcPr>
                    <a:solidFill>
                      <a:srgbClr val="F9FFB3"/>
                    </a:solidFill>
                  </a:tcPr>
                </a:tc>
              </a:tr>
              <a:tr h="1143000">
                <a:tc>
                  <a:txBody>
                    <a:bodyPr/>
                    <a:lstStyle/>
                    <a:p>
                      <a:pPr algn="ctr"/>
                      <a:r>
                        <a:rPr lang="en-US" sz="5400" dirty="0" smtClean="0">
                          <a:latin typeface="Garamond"/>
                          <a:cs typeface="Garamond"/>
                          <a:hlinkClick r:id="rId3"/>
                        </a:rPr>
                        <a:t>Saskatchewan</a:t>
                      </a:r>
                      <a:endParaRPr lang="en-US" sz="5400" dirty="0">
                        <a:latin typeface="Garamond"/>
                        <a:cs typeface="Garamond"/>
                      </a:endParaRPr>
                    </a:p>
                  </a:txBody>
                  <a:tcPr>
                    <a:solidFill>
                      <a:srgbClr val="F9FFB3"/>
                    </a:solidFill>
                  </a:tcPr>
                </a:tc>
              </a:tr>
              <a:tr h="1143000">
                <a:tc>
                  <a:txBody>
                    <a:bodyPr/>
                    <a:lstStyle/>
                    <a:p>
                      <a:pPr algn="ctr"/>
                      <a:r>
                        <a:rPr lang="en-US" sz="5400" dirty="0" smtClean="0">
                          <a:latin typeface="Garamond"/>
                          <a:cs typeface="Garamond"/>
                          <a:hlinkClick r:id="rId4"/>
                        </a:rPr>
                        <a:t>Toronto</a:t>
                      </a:r>
                      <a:endParaRPr lang="en-US" sz="5400" dirty="0">
                        <a:latin typeface="Garamond"/>
                        <a:cs typeface="Garamond"/>
                      </a:endParaRPr>
                    </a:p>
                  </a:txBody>
                  <a:tcPr>
                    <a:solidFill>
                      <a:srgbClr val="F9FFB3"/>
                    </a:solidFill>
                  </a:tcPr>
                </a:tc>
              </a:tr>
              <a:tr h="1076739">
                <a:tc>
                  <a:txBody>
                    <a:bodyPr/>
                    <a:lstStyle/>
                    <a:p>
                      <a:pPr algn="ctr"/>
                      <a:r>
                        <a:rPr lang="en-US" sz="5400" dirty="0" smtClean="0">
                          <a:latin typeface="Garamond"/>
                          <a:cs typeface="Garamond"/>
                          <a:hlinkClick r:id="rId5"/>
                        </a:rPr>
                        <a:t>Victoria</a:t>
                      </a:r>
                      <a:endParaRPr lang="en-US" sz="5400" dirty="0">
                        <a:latin typeface="Garamond"/>
                        <a:cs typeface="Garamond"/>
                      </a:endParaRPr>
                    </a:p>
                  </a:txBody>
                  <a:tcPr>
                    <a:solidFill>
                      <a:srgbClr val="F9FFB3"/>
                    </a:solidFill>
                  </a:tcPr>
                </a:tc>
              </a:tr>
              <a:tr h="1143000">
                <a:tc>
                  <a:txBody>
                    <a:bodyPr/>
                    <a:lstStyle/>
                    <a:p>
                      <a:pPr algn="ctr"/>
                      <a:r>
                        <a:rPr lang="en-US" sz="5400" dirty="0" smtClean="0">
                          <a:latin typeface="Garamond"/>
                          <a:cs typeface="Garamond"/>
                          <a:hlinkClick r:id="rId6"/>
                        </a:rPr>
                        <a:t>York</a:t>
                      </a:r>
                      <a:endParaRPr lang="en-US" sz="5400" dirty="0">
                        <a:latin typeface="Garamond"/>
                        <a:cs typeface="Garamond"/>
                      </a:endParaRPr>
                    </a:p>
                  </a:txBody>
                  <a:tcPr>
                    <a:solidFill>
                      <a:srgbClr val="F9FFB3"/>
                    </a:solidFill>
                  </a:tcPr>
                </a:tc>
              </a:tr>
            </a:tbl>
          </a:graphicData>
        </a:graphic>
      </p:graphicFrame>
    </p:spTree>
    <p:extLst>
      <p:ext uri="{BB962C8B-B14F-4D97-AF65-F5344CB8AC3E}">
        <p14:creationId xmlns:p14="http://schemas.microsoft.com/office/powerpoint/2010/main" val="27305421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371844244"/>
              </p:ext>
            </p:extLst>
          </p:nvPr>
        </p:nvGraphicFramePr>
        <p:xfrm>
          <a:off x="0" y="2"/>
          <a:ext cx="9144000" cy="7106476"/>
        </p:xfrm>
        <a:graphic>
          <a:graphicData uri="http://schemas.openxmlformats.org/drawingml/2006/table">
            <a:tbl>
              <a:tblPr firstRow="1" bandRow="1">
                <a:tableStyleId>{5C22544A-7EE6-4342-B048-85BDC9FD1C3A}</a:tableStyleId>
              </a:tblPr>
              <a:tblGrid>
                <a:gridCol w="9144000"/>
              </a:tblGrid>
              <a:tr h="1457737">
                <a:tc>
                  <a:txBody>
                    <a:bodyPr/>
                    <a:lstStyle/>
                    <a:p>
                      <a:endParaRPr lang="en-US" dirty="0" smtClean="0"/>
                    </a:p>
                    <a:p>
                      <a:pPr algn="ctr"/>
                      <a:r>
                        <a:rPr lang="en-US" sz="5400" dirty="0" smtClean="0">
                          <a:solidFill>
                            <a:srgbClr val="FFFFFF"/>
                          </a:solidFill>
                        </a:rPr>
                        <a:t>Social and Political Thought</a:t>
                      </a:r>
                      <a:endParaRPr lang="en-US" sz="5400" dirty="0">
                        <a:solidFill>
                          <a:srgbClr val="FFFFFF"/>
                        </a:solidFill>
                      </a:endParaRPr>
                    </a:p>
                  </a:txBody>
                  <a:tcPr>
                    <a:solidFill>
                      <a:srgbClr val="660066"/>
                    </a:solidFill>
                  </a:tcPr>
                </a:tc>
              </a:tr>
              <a:tr h="1143000">
                <a:tc>
                  <a:txBody>
                    <a:bodyPr/>
                    <a:lstStyle/>
                    <a:p>
                      <a:pPr algn="ctr"/>
                      <a:r>
                        <a:rPr lang="en-US" sz="5400" dirty="0" smtClean="0">
                          <a:latin typeface="Garamond"/>
                          <a:cs typeface="Garamond"/>
                          <a:hlinkClick r:id="rId2"/>
                        </a:rPr>
                        <a:t>Acadia</a:t>
                      </a:r>
                      <a:endParaRPr lang="en-US" sz="5400" dirty="0">
                        <a:latin typeface="Garamond"/>
                        <a:cs typeface="Garamond"/>
                      </a:endParaRPr>
                    </a:p>
                  </a:txBody>
                  <a:tcPr>
                    <a:solidFill>
                      <a:srgbClr val="F9FFB3"/>
                    </a:solidFill>
                  </a:tcPr>
                </a:tc>
              </a:tr>
              <a:tr h="1143000">
                <a:tc>
                  <a:txBody>
                    <a:bodyPr/>
                    <a:lstStyle/>
                    <a:p>
                      <a:pPr algn="ctr"/>
                      <a:r>
                        <a:rPr lang="en-US" sz="5400" dirty="0" smtClean="0">
                          <a:latin typeface="Garamond"/>
                          <a:cs typeface="Garamond"/>
                          <a:hlinkClick r:id="rId3"/>
                        </a:rPr>
                        <a:t>Regina</a:t>
                      </a:r>
                      <a:endParaRPr lang="en-US" sz="5400" dirty="0">
                        <a:latin typeface="Garamond"/>
                        <a:cs typeface="Garamond"/>
                      </a:endParaRPr>
                    </a:p>
                  </a:txBody>
                  <a:tcPr>
                    <a:solidFill>
                      <a:srgbClr val="F9FFB3"/>
                    </a:solidFill>
                  </a:tcPr>
                </a:tc>
              </a:tr>
              <a:tr h="1143000">
                <a:tc>
                  <a:txBody>
                    <a:bodyPr/>
                    <a:lstStyle/>
                    <a:p>
                      <a:pPr algn="ctr"/>
                      <a:r>
                        <a:rPr lang="en-US" sz="5400" dirty="0" smtClean="0">
                          <a:latin typeface="Garamond"/>
                          <a:cs typeface="Garamond"/>
                          <a:hlinkClick r:id="rId4"/>
                        </a:rPr>
                        <a:t>Victoria</a:t>
                      </a:r>
                      <a:endParaRPr lang="en-US" sz="5400" dirty="0">
                        <a:latin typeface="Garamond"/>
                        <a:cs typeface="Garamond"/>
                      </a:endParaRPr>
                    </a:p>
                  </a:txBody>
                  <a:tcPr>
                    <a:solidFill>
                      <a:srgbClr val="F9FFB3"/>
                    </a:solidFill>
                  </a:tcPr>
                </a:tc>
              </a:tr>
              <a:tr h="1076739">
                <a:tc>
                  <a:txBody>
                    <a:bodyPr/>
                    <a:lstStyle/>
                    <a:p>
                      <a:pPr algn="ctr"/>
                      <a:r>
                        <a:rPr lang="en-US" sz="5400" dirty="0" smtClean="0">
                          <a:latin typeface="Garamond"/>
                          <a:cs typeface="Garamond"/>
                          <a:hlinkClick r:id="rId5"/>
                        </a:rPr>
                        <a:t>York</a:t>
                      </a:r>
                      <a:endParaRPr lang="en-US" sz="5400" dirty="0">
                        <a:latin typeface="Garamond"/>
                        <a:cs typeface="Garamond"/>
                      </a:endParaRPr>
                    </a:p>
                  </a:txBody>
                  <a:tcPr>
                    <a:solidFill>
                      <a:srgbClr val="F9FFB3"/>
                    </a:solidFill>
                  </a:tcPr>
                </a:tc>
              </a:tr>
              <a:tr h="1143000">
                <a:tc>
                  <a:txBody>
                    <a:bodyPr/>
                    <a:lstStyle/>
                    <a:p>
                      <a:pPr algn="ctr"/>
                      <a:endParaRPr lang="en-US" sz="5400" dirty="0"/>
                    </a:p>
                  </a:txBody>
                  <a:tcPr>
                    <a:solidFill>
                      <a:schemeClr val="tx1"/>
                    </a:solidFill>
                  </a:tcPr>
                </a:tc>
              </a:tr>
            </a:tbl>
          </a:graphicData>
        </a:graphic>
      </p:graphicFrame>
    </p:spTree>
    <p:extLst>
      <p:ext uri="{BB962C8B-B14F-4D97-AF65-F5344CB8AC3E}">
        <p14:creationId xmlns:p14="http://schemas.microsoft.com/office/powerpoint/2010/main" val="27305421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811036121"/>
              </p:ext>
            </p:extLst>
          </p:nvPr>
        </p:nvGraphicFramePr>
        <p:xfrm>
          <a:off x="0" y="2"/>
          <a:ext cx="9144000" cy="7106476"/>
        </p:xfrm>
        <a:graphic>
          <a:graphicData uri="http://schemas.openxmlformats.org/drawingml/2006/table">
            <a:tbl>
              <a:tblPr firstRow="1" bandRow="1">
                <a:tableStyleId>{5C22544A-7EE6-4342-B048-85BDC9FD1C3A}</a:tableStyleId>
              </a:tblPr>
              <a:tblGrid>
                <a:gridCol w="9144000"/>
              </a:tblGrid>
              <a:tr h="1457737">
                <a:tc>
                  <a:txBody>
                    <a:bodyPr/>
                    <a:lstStyle/>
                    <a:p>
                      <a:endParaRPr lang="en-US" dirty="0" smtClean="0"/>
                    </a:p>
                    <a:p>
                      <a:pPr algn="ctr"/>
                      <a:r>
                        <a:rPr lang="en-US" sz="5400" dirty="0" smtClean="0">
                          <a:solidFill>
                            <a:schemeClr val="tx1"/>
                          </a:solidFill>
                        </a:rPr>
                        <a:t>Interdisciplinary Programs (1)</a:t>
                      </a:r>
                      <a:endParaRPr lang="en-US" sz="5400" dirty="0">
                        <a:solidFill>
                          <a:schemeClr val="tx1"/>
                        </a:solidFill>
                      </a:endParaRPr>
                    </a:p>
                  </a:txBody>
                  <a:tcPr>
                    <a:solidFill>
                      <a:srgbClr val="008000"/>
                    </a:solidFill>
                  </a:tcPr>
                </a:tc>
              </a:tr>
              <a:tr h="1143000">
                <a:tc>
                  <a:txBody>
                    <a:bodyPr/>
                    <a:lstStyle/>
                    <a:p>
                      <a:pPr algn="ctr"/>
                      <a:r>
                        <a:rPr lang="en-US" sz="4400" dirty="0" smtClean="0">
                          <a:latin typeface="Garamond"/>
                          <a:cs typeface="Garamond"/>
                          <a:hlinkClick r:id="rId2"/>
                        </a:rPr>
                        <a:t>Community Development </a:t>
                      </a:r>
                      <a:r>
                        <a:rPr lang="mr-IN" sz="4400" dirty="0" smtClean="0">
                          <a:latin typeface="Garamond"/>
                          <a:cs typeface="Garamond"/>
                          <a:hlinkClick r:id="rId2"/>
                        </a:rPr>
                        <a:t>–</a:t>
                      </a:r>
                      <a:r>
                        <a:rPr lang="en-US" sz="4400" dirty="0" smtClean="0">
                          <a:latin typeface="Garamond"/>
                          <a:cs typeface="Garamond"/>
                          <a:hlinkClick r:id="rId2"/>
                        </a:rPr>
                        <a:t> Victoria </a:t>
                      </a:r>
                      <a:endParaRPr lang="en-US" sz="4400" dirty="0">
                        <a:latin typeface="Garamond"/>
                        <a:cs typeface="Garamond"/>
                      </a:endParaRPr>
                    </a:p>
                  </a:txBody>
                  <a:tcPr>
                    <a:solidFill>
                      <a:srgbClr val="F9FFB3"/>
                    </a:solidFill>
                  </a:tcPr>
                </a:tc>
              </a:tr>
              <a:tr h="1143000">
                <a:tc>
                  <a:txBody>
                    <a:bodyPr/>
                    <a:lstStyle/>
                    <a:p>
                      <a:pPr algn="ctr"/>
                      <a:r>
                        <a:rPr lang="en-US" sz="3600" dirty="0" smtClean="0">
                          <a:latin typeface="Garamond"/>
                          <a:cs typeface="Garamond"/>
                          <a:hlinkClick r:id="rId3"/>
                        </a:rPr>
                        <a:t>Immigration &amp; Settlement Studies </a:t>
                      </a:r>
                      <a:r>
                        <a:rPr lang="mr-IN" sz="3600" dirty="0" smtClean="0">
                          <a:latin typeface="Garamond"/>
                          <a:cs typeface="Garamond"/>
                          <a:hlinkClick r:id="rId3"/>
                        </a:rPr>
                        <a:t>–</a:t>
                      </a:r>
                      <a:r>
                        <a:rPr lang="en-US" sz="3600" dirty="0" smtClean="0">
                          <a:latin typeface="Garamond"/>
                          <a:cs typeface="Garamond"/>
                          <a:hlinkClick r:id="rId3"/>
                        </a:rPr>
                        <a:t> Ryerson </a:t>
                      </a:r>
                      <a:endParaRPr lang="en-US" sz="3600" dirty="0">
                        <a:latin typeface="Garamond"/>
                        <a:cs typeface="Garamond"/>
                      </a:endParaRPr>
                    </a:p>
                  </a:txBody>
                  <a:tcPr>
                    <a:solidFill>
                      <a:srgbClr val="F9FFB3"/>
                    </a:solidFill>
                  </a:tcPr>
                </a:tc>
              </a:tr>
              <a:tr h="1143000">
                <a:tc>
                  <a:txBody>
                    <a:bodyPr/>
                    <a:lstStyle/>
                    <a:p>
                      <a:pPr algn="ctr"/>
                      <a:r>
                        <a:rPr lang="en-US" sz="4400" dirty="0" smtClean="0">
                          <a:latin typeface="Garamond"/>
                          <a:cs typeface="Garamond"/>
                          <a:hlinkClick r:id="rId4"/>
                        </a:rPr>
                        <a:t>Legal Studies </a:t>
                      </a:r>
                      <a:r>
                        <a:rPr lang="mr-IN" sz="4400" dirty="0" smtClean="0">
                          <a:latin typeface="Garamond"/>
                          <a:cs typeface="Garamond"/>
                          <a:hlinkClick r:id="rId4"/>
                        </a:rPr>
                        <a:t>–</a:t>
                      </a:r>
                      <a:r>
                        <a:rPr lang="en-US" sz="4400" dirty="0" smtClean="0">
                          <a:latin typeface="Garamond"/>
                          <a:cs typeface="Garamond"/>
                          <a:hlinkClick r:id="rId4"/>
                        </a:rPr>
                        <a:t> Carleton </a:t>
                      </a:r>
                      <a:endParaRPr lang="en-US" sz="4400" dirty="0">
                        <a:latin typeface="Garamond"/>
                        <a:cs typeface="Garamond"/>
                      </a:endParaRPr>
                    </a:p>
                  </a:txBody>
                  <a:tcPr>
                    <a:solidFill>
                      <a:srgbClr val="F9FFB3"/>
                    </a:solidFill>
                  </a:tcPr>
                </a:tc>
              </a:tr>
              <a:tr h="1076739">
                <a:tc>
                  <a:txBody>
                    <a:bodyPr/>
                    <a:lstStyle/>
                    <a:p>
                      <a:pPr algn="ctr"/>
                      <a:r>
                        <a:rPr lang="en-US" sz="3400" dirty="0" smtClean="0">
                          <a:latin typeface="Garamond"/>
                          <a:cs typeface="Garamond"/>
                          <a:hlinkClick r:id="rId5"/>
                        </a:rPr>
                        <a:t>Philanthropy &amp; Non-Profit Leadership </a:t>
                      </a:r>
                      <a:r>
                        <a:rPr lang="mr-IN" sz="3400" dirty="0" smtClean="0">
                          <a:latin typeface="Garamond"/>
                          <a:cs typeface="Garamond"/>
                          <a:hlinkClick r:id="rId5"/>
                        </a:rPr>
                        <a:t>–</a:t>
                      </a:r>
                      <a:r>
                        <a:rPr lang="en-US" sz="3400" dirty="0" smtClean="0">
                          <a:latin typeface="Garamond"/>
                          <a:cs typeface="Garamond"/>
                          <a:hlinkClick r:id="rId5"/>
                        </a:rPr>
                        <a:t> Carleton </a:t>
                      </a:r>
                      <a:endParaRPr lang="en-US" sz="3400" dirty="0">
                        <a:latin typeface="Garamond"/>
                        <a:cs typeface="Garamond"/>
                      </a:endParaRPr>
                    </a:p>
                  </a:txBody>
                  <a:tcPr>
                    <a:solidFill>
                      <a:srgbClr val="F9FFB3"/>
                    </a:solidFill>
                  </a:tcPr>
                </a:tc>
              </a:tr>
              <a:tr h="1143000">
                <a:tc>
                  <a:txBody>
                    <a:bodyPr/>
                    <a:lstStyle/>
                    <a:p>
                      <a:pPr algn="r"/>
                      <a:endParaRPr lang="en-US" sz="2000" dirty="0" smtClean="0">
                        <a:latin typeface="Arial"/>
                        <a:cs typeface="Arial"/>
                      </a:endParaRPr>
                    </a:p>
                    <a:p>
                      <a:pPr algn="r"/>
                      <a:endParaRPr lang="en-US" sz="2000" dirty="0">
                        <a:latin typeface="Arial"/>
                        <a:cs typeface="Arial"/>
                      </a:endParaRPr>
                    </a:p>
                  </a:txBody>
                  <a:tcPr>
                    <a:solidFill>
                      <a:schemeClr val="tx1"/>
                    </a:solidFill>
                  </a:tcPr>
                </a:tc>
              </a:tr>
            </a:tbl>
          </a:graphicData>
        </a:graphic>
      </p:graphicFrame>
    </p:spTree>
    <p:extLst>
      <p:ext uri="{BB962C8B-B14F-4D97-AF65-F5344CB8AC3E}">
        <p14:creationId xmlns:p14="http://schemas.microsoft.com/office/powerpoint/2010/main" val="27305421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955194009"/>
              </p:ext>
            </p:extLst>
          </p:nvPr>
        </p:nvGraphicFramePr>
        <p:xfrm>
          <a:off x="0" y="2"/>
          <a:ext cx="9144000" cy="7106476"/>
        </p:xfrm>
        <a:graphic>
          <a:graphicData uri="http://schemas.openxmlformats.org/drawingml/2006/table">
            <a:tbl>
              <a:tblPr firstRow="1" bandRow="1">
                <a:tableStyleId>{5C22544A-7EE6-4342-B048-85BDC9FD1C3A}</a:tableStyleId>
              </a:tblPr>
              <a:tblGrid>
                <a:gridCol w="9144000"/>
              </a:tblGrid>
              <a:tr h="1457737">
                <a:tc>
                  <a:txBody>
                    <a:bodyPr/>
                    <a:lstStyle/>
                    <a:p>
                      <a:endParaRPr lang="en-US" dirty="0" smtClean="0"/>
                    </a:p>
                    <a:p>
                      <a:pPr algn="ctr"/>
                      <a:r>
                        <a:rPr lang="en-US" sz="5400" dirty="0" smtClean="0">
                          <a:solidFill>
                            <a:schemeClr val="tx1"/>
                          </a:solidFill>
                        </a:rPr>
                        <a:t>Interdisciplinary Programs (2)</a:t>
                      </a:r>
                      <a:endParaRPr lang="en-US" sz="5400" dirty="0">
                        <a:solidFill>
                          <a:schemeClr val="tx1"/>
                        </a:solidFill>
                      </a:endParaRPr>
                    </a:p>
                  </a:txBody>
                  <a:tcPr>
                    <a:solidFill>
                      <a:srgbClr val="008000"/>
                    </a:solidFill>
                  </a:tcPr>
                </a:tc>
              </a:tr>
              <a:tr h="1143000">
                <a:tc>
                  <a:txBody>
                    <a:bodyPr/>
                    <a:lstStyle/>
                    <a:p>
                      <a:pPr algn="ctr"/>
                      <a:r>
                        <a:rPr lang="en-US" sz="4400" dirty="0" smtClean="0">
                          <a:latin typeface="Garamond"/>
                          <a:cs typeface="Garamond"/>
                          <a:hlinkClick r:id="rId2"/>
                        </a:rPr>
                        <a:t>Political Economy </a:t>
                      </a:r>
                      <a:r>
                        <a:rPr lang="mr-IN" sz="4400" dirty="0" smtClean="0">
                          <a:latin typeface="Garamond"/>
                          <a:cs typeface="Garamond"/>
                          <a:hlinkClick r:id="rId2"/>
                        </a:rPr>
                        <a:t>–</a:t>
                      </a:r>
                      <a:r>
                        <a:rPr lang="en-US" sz="4400" dirty="0" smtClean="0">
                          <a:latin typeface="Garamond"/>
                          <a:cs typeface="Garamond"/>
                          <a:hlinkClick r:id="rId2"/>
                        </a:rPr>
                        <a:t> Carleton </a:t>
                      </a:r>
                      <a:endParaRPr lang="en-US" sz="4400" dirty="0">
                        <a:latin typeface="Garamond"/>
                        <a:cs typeface="Garamond"/>
                      </a:endParaRPr>
                    </a:p>
                  </a:txBody>
                  <a:tcPr>
                    <a:solidFill>
                      <a:srgbClr val="F9FFB3"/>
                    </a:solidFill>
                  </a:tcPr>
                </a:tc>
              </a:tr>
              <a:tr h="1143000">
                <a:tc>
                  <a:txBody>
                    <a:bodyPr/>
                    <a:lstStyle/>
                    <a:p>
                      <a:pPr algn="ctr"/>
                      <a:r>
                        <a:rPr lang="en-US" sz="4400" dirty="0" smtClean="0">
                          <a:latin typeface="Garamond"/>
                          <a:cs typeface="Garamond"/>
                          <a:hlinkClick r:id="rId3"/>
                        </a:rPr>
                        <a:t>Public Ethics </a:t>
                      </a:r>
                      <a:r>
                        <a:rPr lang="mr-IN" sz="4400" dirty="0" smtClean="0">
                          <a:latin typeface="Garamond"/>
                          <a:cs typeface="Garamond"/>
                          <a:hlinkClick r:id="rId3"/>
                        </a:rPr>
                        <a:t>–</a:t>
                      </a:r>
                      <a:r>
                        <a:rPr lang="en-US" sz="4400" dirty="0" smtClean="0">
                          <a:latin typeface="Garamond"/>
                          <a:cs typeface="Garamond"/>
                          <a:hlinkClick r:id="rId3"/>
                        </a:rPr>
                        <a:t> Ottawa / Saint Paul</a:t>
                      </a:r>
                      <a:endParaRPr lang="en-US" sz="4400" dirty="0">
                        <a:latin typeface="Garamond"/>
                        <a:cs typeface="Garamond"/>
                      </a:endParaRPr>
                    </a:p>
                  </a:txBody>
                  <a:tcPr>
                    <a:solidFill>
                      <a:srgbClr val="F9FFB3"/>
                    </a:solidFill>
                  </a:tcPr>
                </a:tc>
              </a:tr>
              <a:tr h="1143000">
                <a:tc>
                  <a:txBody>
                    <a:bodyPr/>
                    <a:lstStyle/>
                    <a:p>
                      <a:pPr algn="ctr"/>
                      <a:r>
                        <a:rPr lang="en-US" sz="4400" dirty="0" smtClean="0">
                          <a:latin typeface="Garamond"/>
                          <a:cs typeface="Garamond"/>
                          <a:hlinkClick r:id="rId4"/>
                        </a:rPr>
                        <a:t>Socio-Legal Studies </a:t>
                      </a:r>
                      <a:r>
                        <a:rPr lang="mr-IN" sz="4400" dirty="0" smtClean="0">
                          <a:latin typeface="Garamond"/>
                          <a:cs typeface="Garamond"/>
                          <a:hlinkClick r:id="rId4"/>
                        </a:rPr>
                        <a:t>–</a:t>
                      </a:r>
                      <a:r>
                        <a:rPr lang="en-US" sz="4400" dirty="0" smtClean="0">
                          <a:latin typeface="Garamond"/>
                          <a:cs typeface="Garamond"/>
                          <a:hlinkClick r:id="rId4"/>
                        </a:rPr>
                        <a:t> York</a:t>
                      </a:r>
                      <a:endParaRPr lang="en-US" sz="4400" dirty="0">
                        <a:latin typeface="Garamond"/>
                        <a:cs typeface="Garamond"/>
                      </a:endParaRPr>
                    </a:p>
                  </a:txBody>
                  <a:tcPr>
                    <a:solidFill>
                      <a:srgbClr val="F9FFB3"/>
                    </a:solidFill>
                  </a:tcPr>
                </a:tc>
              </a:tr>
              <a:tr h="1076739">
                <a:tc>
                  <a:txBody>
                    <a:bodyPr/>
                    <a:lstStyle/>
                    <a:p>
                      <a:pPr algn="ctr"/>
                      <a:r>
                        <a:rPr lang="en-US" sz="4400" dirty="0" smtClean="0">
                          <a:latin typeface="Garamond"/>
                          <a:cs typeface="Garamond"/>
                          <a:hlinkClick r:id="rId5"/>
                        </a:rPr>
                        <a:t>Work and Society </a:t>
                      </a:r>
                      <a:r>
                        <a:rPr lang="mr-IN" sz="4400" dirty="0" smtClean="0">
                          <a:latin typeface="Garamond"/>
                          <a:cs typeface="Garamond"/>
                          <a:hlinkClick r:id="rId5"/>
                        </a:rPr>
                        <a:t>–</a:t>
                      </a:r>
                      <a:r>
                        <a:rPr lang="en-US" sz="4400" dirty="0" smtClean="0">
                          <a:latin typeface="Garamond"/>
                          <a:cs typeface="Garamond"/>
                          <a:hlinkClick r:id="rId5"/>
                        </a:rPr>
                        <a:t> McMaster</a:t>
                      </a:r>
                      <a:endParaRPr lang="en-US" sz="4400" dirty="0">
                        <a:latin typeface="Garamond"/>
                        <a:cs typeface="Garamond"/>
                      </a:endParaRPr>
                    </a:p>
                  </a:txBody>
                  <a:tcPr>
                    <a:solidFill>
                      <a:srgbClr val="F9FFB3"/>
                    </a:solidFill>
                  </a:tcPr>
                </a:tc>
              </a:tr>
              <a:tr h="1143000">
                <a:tc>
                  <a:txBody>
                    <a:bodyPr/>
                    <a:lstStyle/>
                    <a:p>
                      <a:pPr algn="r"/>
                      <a:endParaRPr lang="en-US" sz="2000" dirty="0" smtClean="0">
                        <a:latin typeface="Arial"/>
                        <a:cs typeface="Arial"/>
                      </a:endParaRPr>
                    </a:p>
                    <a:p>
                      <a:pPr algn="r"/>
                      <a:endParaRPr lang="en-US" sz="2000" dirty="0">
                        <a:latin typeface="Arial"/>
                        <a:cs typeface="Arial"/>
                      </a:endParaRPr>
                    </a:p>
                  </a:txBody>
                  <a:tcPr>
                    <a:solidFill>
                      <a:schemeClr val="tx1"/>
                    </a:solidFill>
                  </a:tcPr>
                </a:tc>
              </a:tr>
            </a:tbl>
          </a:graphicData>
        </a:graphic>
      </p:graphicFrame>
    </p:spTree>
    <p:extLst>
      <p:ext uri="{BB962C8B-B14F-4D97-AF65-F5344CB8AC3E}">
        <p14:creationId xmlns:p14="http://schemas.microsoft.com/office/powerpoint/2010/main" val="4702240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696487758"/>
              </p:ext>
            </p:extLst>
          </p:nvPr>
        </p:nvGraphicFramePr>
        <p:xfrm>
          <a:off x="0" y="2"/>
          <a:ext cx="9144000" cy="7172737"/>
        </p:xfrm>
        <a:graphic>
          <a:graphicData uri="http://schemas.openxmlformats.org/drawingml/2006/table">
            <a:tbl>
              <a:tblPr firstRow="1" bandRow="1">
                <a:tableStyleId>{5C22544A-7EE6-4342-B048-85BDC9FD1C3A}</a:tableStyleId>
              </a:tblPr>
              <a:tblGrid>
                <a:gridCol w="9144000"/>
              </a:tblGrid>
              <a:tr h="1457737">
                <a:tc>
                  <a:txBody>
                    <a:bodyPr/>
                    <a:lstStyle/>
                    <a:p>
                      <a:endParaRPr lang="en-US" dirty="0" smtClean="0"/>
                    </a:p>
                    <a:p>
                      <a:pPr algn="ctr"/>
                      <a:r>
                        <a:rPr lang="en-US" sz="5400" dirty="0" smtClean="0">
                          <a:solidFill>
                            <a:schemeClr val="tx1"/>
                          </a:solidFill>
                        </a:rPr>
                        <a:t>Social Work</a:t>
                      </a:r>
                      <a:endParaRPr lang="en-US" sz="5400" dirty="0">
                        <a:solidFill>
                          <a:schemeClr val="tx1"/>
                        </a:solidFill>
                      </a:endParaRPr>
                    </a:p>
                  </a:txBody>
                  <a:tcPr>
                    <a:solidFill>
                      <a:schemeClr val="accent5"/>
                    </a:solidFill>
                  </a:tcPr>
                </a:tc>
              </a:tr>
              <a:tr h="1143000">
                <a:tc>
                  <a:txBody>
                    <a:bodyPr/>
                    <a:lstStyle/>
                    <a:p>
                      <a:pPr algn="ctr"/>
                      <a:r>
                        <a:rPr lang="en-US" sz="5400" dirty="0" smtClean="0">
                          <a:latin typeface="Garamond"/>
                          <a:cs typeface="Garamond"/>
                          <a:hlinkClick r:id="rId2"/>
                        </a:rPr>
                        <a:t>Calgary</a:t>
                      </a:r>
                      <a:endParaRPr lang="en-US" sz="5400" dirty="0">
                        <a:latin typeface="Garamond"/>
                        <a:cs typeface="Garamond"/>
                      </a:endParaRPr>
                    </a:p>
                  </a:txBody>
                  <a:tcPr>
                    <a:solidFill>
                      <a:srgbClr val="F9FFB3"/>
                    </a:solidFill>
                  </a:tcPr>
                </a:tc>
              </a:tr>
              <a:tr h="1143000">
                <a:tc>
                  <a:txBody>
                    <a:bodyPr/>
                    <a:lstStyle/>
                    <a:p>
                      <a:pPr algn="ctr"/>
                      <a:r>
                        <a:rPr lang="en-US" sz="5400" dirty="0" smtClean="0">
                          <a:latin typeface="Garamond"/>
                          <a:cs typeface="Garamond"/>
                          <a:hlinkClick r:id="rId3"/>
                        </a:rPr>
                        <a:t>Carleton</a:t>
                      </a:r>
                      <a:endParaRPr lang="en-US" sz="5400" dirty="0">
                        <a:latin typeface="Garamond"/>
                        <a:cs typeface="Garamond"/>
                      </a:endParaRPr>
                    </a:p>
                  </a:txBody>
                  <a:tcPr>
                    <a:solidFill>
                      <a:srgbClr val="F9FFB3"/>
                    </a:solidFill>
                  </a:tcPr>
                </a:tc>
              </a:tr>
              <a:tr h="1143000">
                <a:tc>
                  <a:txBody>
                    <a:bodyPr/>
                    <a:lstStyle/>
                    <a:p>
                      <a:pPr algn="ctr"/>
                      <a:r>
                        <a:rPr lang="en-US" sz="5400" dirty="0" smtClean="0">
                          <a:latin typeface="Garamond"/>
                          <a:cs typeface="Garamond"/>
                          <a:hlinkClick r:id="rId4"/>
                        </a:rPr>
                        <a:t>Victoria</a:t>
                      </a:r>
                      <a:endParaRPr lang="en-US" sz="5400" dirty="0">
                        <a:latin typeface="Garamond"/>
                        <a:cs typeface="Garamond"/>
                      </a:endParaRPr>
                    </a:p>
                  </a:txBody>
                  <a:tcPr>
                    <a:solidFill>
                      <a:srgbClr val="F9FFB3"/>
                    </a:solidFill>
                  </a:tcPr>
                </a:tc>
              </a:tr>
              <a:tr h="1143000">
                <a:tc>
                  <a:txBody>
                    <a:bodyPr/>
                    <a:lstStyle/>
                    <a:p>
                      <a:pPr algn="ctr"/>
                      <a:r>
                        <a:rPr lang="en-US" sz="5400" dirty="0" smtClean="0">
                          <a:latin typeface="Garamond"/>
                          <a:cs typeface="Garamond"/>
                          <a:hlinkClick r:id="rId5"/>
                        </a:rPr>
                        <a:t>York</a:t>
                      </a:r>
                      <a:endParaRPr lang="en-US" sz="5400" dirty="0">
                        <a:latin typeface="Garamond"/>
                        <a:cs typeface="Garamond"/>
                      </a:endParaRPr>
                    </a:p>
                  </a:txBody>
                  <a:tcPr>
                    <a:solidFill>
                      <a:srgbClr val="F9FFB3"/>
                    </a:solidFill>
                  </a:tcPr>
                </a:tc>
              </a:tr>
              <a:tr h="1143000">
                <a:tc>
                  <a:txBody>
                    <a:bodyPr/>
                    <a:lstStyle/>
                    <a:p>
                      <a:pPr algn="ctr"/>
                      <a:endParaRPr lang="en-US" sz="5400" dirty="0"/>
                    </a:p>
                  </a:txBody>
                  <a:tcPr>
                    <a:solidFill>
                      <a:schemeClr val="tx1"/>
                    </a:solidFill>
                  </a:tcPr>
                </a:tc>
              </a:tr>
            </a:tbl>
          </a:graphicData>
        </a:graphic>
      </p:graphicFrame>
    </p:spTree>
    <p:extLst>
      <p:ext uri="{BB962C8B-B14F-4D97-AF65-F5344CB8AC3E}">
        <p14:creationId xmlns:p14="http://schemas.microsoft.com/office/powerpoint/2010/main" val="22178129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842352769"/>
              </p:ext>
            </p:extLst>
          </p:nvPr>
        </p:nvGraphicFramePr>
        <p:xfrm>
          <a:off x="0" y="2"/>
          <a:ext cx="9144000" cy="7172737"/>
        </p:xfrm>
        <a:graphic>
          <a:graphicData uri="http://schemas.openxmlformats.org/drawingml/2006/table">
            <a:tbl>
              <a:tblPr firstRow="1" bandRow="1">
                <a:tableStyleId>{5C22544A-7EE6-4342-B048-85BDC9FD1C3A}</a:tableStyleId>
              </a:tblPr>
              <a:tblGrid>
                <a:gridCol w="9144000"/>
              </a:tblGrid>
              <a:tr h="1457737">
                <a:tc>
                  <a:txBody>
                    <a:bodyPr/>
                    <a:lstStyle/>
                    <a:p>
                      <a:endParaRPr lang="en-US" dirty="0" smtClean="0"/>
                    </a:p>
                    <a:p>
                      <a:pPr algn="ctr"/>
                      <a:r>
                        <a:rPr lang="en-US" sz="5400" dirty="0" smtClean="0">
                          <a:solidFill>
                            <a:srgbClr val="FFFFFF"/>
                          </a:solidFill>
                        </a:rPr>
                        <a:t>Social Justice Studies</a:t>
                      </a:r>
                      <a:endParaRPr lang="en-US" sz="5400" dirty="0">
                        <a:solidFill>
                          <a:srgbClr val="FFFFFF"/>
                        </a:solidFill>
                      </a:endParaRPr>
                    </a:p>
                  </a:txBody>
                  <a:tcPr>
                    <a:solidFill>
                      <a:srgbClr val="237D48"/>
                    </a:solidFill>
                  </a:tcPr>
                </a:tc>
              </a:tr>
              <a:tr h="1143000">
                <a:tc>
                  <a:txBody>
                    <a:bodyPr/>
                    <a:lstStyle/>
                    <a:p>
                      <a:pPr algn="ctr"/>
                      <a:r>
                        <a:rPr lang="en-US" sz="5400" dirty="0" smtClean="0">
                          <a:latin typeface="Garamond"/>
                          <a:cs typeface="Garamond"/>
                          <a:hlinkClick r:id="rId2"/>
                        </a:rPr>
                        <a:t>Brock</a:t>
                      </a:r>
                      <a:endParaRPr lang="en-US" sz="5400" dirty="0">
                        <a:latin typeface="Garamond"/>
                        <a:cs typeface="Garamond"/>
                      </a:endParaRPr>
                    </a:p>
                  </a:txBody>
                  <a:tcPr>
                    <a:solidFill>
                      <a:srgbClr val="F9FFB3"/>
                    </a:solidFill>
                  </a:tcPr>
                </a:tc>
              </a:tr>
              <a:tr h="1143000">
                <a:tc>
                  <a:txBody>
                    <a:bodyPr/>
                    <a:lstStyle/>
                    <a:p>
                      <a:pPr algn="ctr"/>
                      <a:r>
                        <a:rPr lang="en-US" sz="5400" dirty="0" err="1" smtClean="0">
                          <a:latin typeface="Garamond"/>
                          <a:cs typeface="Garamond"/>
                          <a:hlinkClick r:id="rId3"/>
                        </a:rPr>
                        <a:t>Lakehead</a:t>
                      </a:r>
                      <a:endParaRPr lang="en-US" sz="5400" dirty="0">
                        <a:latin typeface="Garamond"/>
                        <a:cs typeface="Garamond"/>
                      </a:endParaRPr>
                    </a:p>
                  </a:txBody>
                  <a:tcPr>
                    <a:solidFill>
                      <a:srgbClr val="F9FFB3"/>
                    </a:solidFill>
                  </a:tcPr>
                </a:tc>
              </a:tr>
              <a:tr h="1143000">
                <a:tc>
                  <a:txBody>
                    <a:bodyPr/>
                    <a:lstStyle/>
                    <a:p>
                      <a:pPr algn="ctr"/>
                      <a:r>
                        <a:rPr lang="en-US" sz="5400" dirty="0" err="1" smtClean="0">
                          <a:latin typeface="Garamond"/>
                          <a:cs typeface="Garamond"/>
                          <a:hlinkClick r:id="rId4"/>
                        </a:rPr>
                        <a:t>Wilfrid</a:t>
                      </a:r>
                      <a:r>
                        <a:rPr lang="en-US" sz="5400" dirty="0" smtClean="0">
                          <a:latin typeface="Garamond"/>
                          <a:cs typeface="Garamond"/>
                          <a:hlinkClick r:id="rId4"/>
                        </a:rPr>
                        <a:t> Laurier</a:t>
                      </a:r>
                      <a:endParaRPr lang="en-US" sz="5400" dirty="0">
                        <a:latin typeface="Garamond"/>
                        <a:cs typeface="Garamond"/>
                      </a:endParaRPr>
                    </a:p>
                  </a:txBody>
                  <a:tcPr>
                    <a:solidFill>
                      <a:srgbClr val="F9FFB3"/>
                    </a:solidFill>
                  </a:tcPr>
                </a:tc>
              </a:tr>
              <a:tr h="1143000">
                <a:tc>
                  <a:txBody>
                    <a:bodyPr/>
                    <a:lstStyle/>
                    <a:p>
                      <a:pPr algn="ctr"/>
                      <a:endParaRPr lang="en-US" sz="5400" dirty="0"/>
                    </a:p>
                  </a:txBody>
                  <a:tcPr>
                    <a:solidFill>
                      <a:schemeClr val="tx1"/>
                    </a:solidFill>
                  </a:tcPr>
                </a:tc>
              </a:tr>
              <a:tr h="1143000">
                <a:tc>
                  <a:txBody>
                    <a:bodyPr/>
                    <a:lstStyle/>
                    <a:p>
                      <a:pPr algn="ctr"/>
                      <a:endParaRPr lang="en-US" sz="5400" dirty="0"/>
                    </a:p>
                  </a:txBody>
                  <a:tcPr>
                    <a:solidFill>
                      <a:schemeClr val="tx1"/>
                    </a:solidFill>
                  </a:tcPr>
                </a:tc>
              </a:tr>
            </a:tbl>
          </a:graphicData>
        </a:graphic>
      </p:graphicFrame>
    </p:spTree>
    <p:extLst>
      <p:ext uri="{BB962C8B-B14F-4D97-AF65-F5344CB8AC3E}">
        <p14:creationId xmlns:p14="http://schemas.microsoft.com/office/powerpoint/2010/main" val="7185125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247618101"/>
              </p:ext>
            </p:extLst>
          </p:nvPr>
        </p:nvGraphicFramePr>
        <p:xfrm>
          <a:off x="0" y="2"/>
          <a:ext cx="9144000" cy="7106476"/>
        </p:xfrm>
        <a:graphic>
          <a:graphicData uri="http://schemas.openxmlformats.org/drawingml/2006/table">
            <a:tbl>
              <a:tblPr firstRow="1" bandRow="1">
                <a:tableStyleId>{5C22544A-7EE6-4342-B048-85BDC9FD1C3A}</a:tableStyleId>
              </a:tblPr>
              <a:tblGrid>
                <a:gridCol w="9144000"/>
              </a:tblGrid>
              <a:tr h="1457737">
                <a:tc>
                  <a:txBody>
                    <a:bodyPr/>
                    <a:lstStyle/>
                    <a:p>
                      <a:endParaRPr lang="en-US" dirty="0" smtClean="0"/>
                    </a:p>
                    <a:p>
                      <a:pPr algn="ctr"/>
                      <a:r>
                        <a:rPr lang="en-US" sz="5400" dirty="0" smtClean="0">
                          <a:solidFill>
                            <a:schemeClr val="tx1"/>
                          </a:solidFill>
                        </a:rPr>
                        <a:t>Sociology</a:t>
                      </a:r>
                      <a:endParaRPr lang="en-US" sz="5400" dirty="0">
                        <a:solidFill>
                          <a:schemeClr val="tx1"/>
                        </a:solidFill>
                      </a:endParaRPr>
                    </a:p>
                  </a:txBody>
                  <a:tcPr>
                    <a:solidFill>
                      <a:srgbClr val="C03529"/>
                    </a:solidFill>
                  </a:tcPr>
                </a:tc>
              </a:tr>
              <a:tr h="1143000">
                <a:tc>
                  <a:txBody>
                    <a:bodyPr/>
                    <a:lstStyle/>
                    <a:p>
                      <a:pPr algn="ctr"/>
                      <a:r>
                        <a:rPr lang="en-US" sz="5400" dirty="0" smtClean="0">
                          <a:latin typeface="Garamond"/>
                          <a:cs typeface="Garamond"/>
                          <a:hlinkClick r:id="rId2"/>
                        </a:rPr>
                        <a:t>Acadia</a:t>
                      </a:r>
                      <a:endParaRPr lang="en-US" sz="5400" dirty="0">
                        <a:latin typeface="Garamond"/>
                        <a:cs typeface="Garamond"/>
                      </a:endParaRPr>
                    </a:p>
                  </a:txBody>
                  <a:tcPr>
                    <a:solidFill>
                      <a:srgbClr val="F9FFB3"/>
                    </a:solidFill>
                  </a:tcPr>
                </a:tc>
              </a:tr>
              <a:tr h="1143000">
                <a:tc>
                  <a:txBody>
                    <a:bodyPr/>
                    <a:lstStyle/>
                    <a:p>
                      <a:pPr algn="ctr"/>
                      <a:r>
                        <a:rPr lang="en-US" sz="5400" dirty="0" smtClean="0">
                          <a:latin typeface="Garamond"/>
                          <a:cs typeface="Garamond"/>
                          <a:hlinkClick r:id="rId3"/>
                        </a:rPr>
                        <a:t>Brock</a:t>
                      </a:r>
                      <a:endParaRPr lang="en-US" sz="5400" dirty="0">
                        <a:latin typeface="Garamond"/>
                        <a:cs typeface="Garamond"/>
                      </a:endParaRPr>
                    </a:p>
                  </a:txBody>
                  <a:tcPr>
                    <a:solidFill>
                      <a:srgbClr val="F9FFB3"/>
                    </a:solidFill>
                  </a:tcPr>
                </a:tc>
              </a:tr>
              <a:tr h="1143000">
                <a:tc>
                  <a:txBody>
                    <a:bodyPr/>
                    <a:lstStyle/>
                    <a:p>
                      <a:pPr algn="ctr"/>
                      <a:r>
                        <a:rPr lang="en-US" sz="5400" dirty="0" smtClean="0">
                          <a:latin typeface="Garamond"/>
                          <a:cs typeface="Garamond"/>
                          <a:hlinkClick r:id="rId4"/>
                        </a:rPr>
                        <a:t>Regina</a:t>
                      </a:r>
                      <a:endParaRPr lang="en-US" sz="5400" dirty="0">
                        <a:latin typeface="Garamond"/>
                        <a:cs typeface="Garamond"/>
                      </a:endParaRPr>
                    </a:p>
                  </a:txBody>
                  <a:tcPr>
                    <a:solidFill>
                      <a:srgbClr val="F9FFB3"/>
                    </a:solidFill>
                  </a:tcPr>
                </a:tc>
              </a:tr>
              <a:tr h="1076739">
                <a:tc>
                  <a:txBody>
                    <a:bodyPr/>
                    <a:lstStyle/>
                    <a:p>
                      <a:pPr algn="ctr"/>
                      <a:r>
                        <a:rPr lang="en-US" sz="5400" dirty="0" smtClean="0">
                          <a:latin typeface="Garamond"/>
                          <a:cs typeface="Garamond"/>
                          <a:hlinkClick r:id="rId5"/>
                        </a:rPr>
                        <a:t>Victoria</a:t>
                      </a:r>
                      <a:endParaRPr lang="en-US" sz="5400" dirty="0">
                        <a:latin typeface="Garamond"/>
                        <a:cs typeface="Garamond"/>
                      </a:endParaRPr>
                    </a:p>
                  </a:txBody>
                  <a:tcPr>
                    <a:solidFill>
                      <a:srgbClr val="F9FFB3"/>
                    </a:solidFill>
                  </a:tcPr>
                </a:tc>
              </a:tr>
              <a:tr h="1143000">
                <a:tc>
                  <a:txBody>
                    <a:bodyPr/>
                    <a:lstStyle/>
                    <a:p>
                      <a:pPr algn="ctr"/>
                      <a:r>
                        <a:rPr lang="en-US" sz="5400" dirty="0" err="1" smtClean="0">
                          <a:latin typeface="Garamond"/>
                          <a:cs typeface="Garamond"/>
                          <a:hlinkClick r:id="rId6"/>
                        </a:rPr>
                        <a:t>Wilfrid</a:t>
                      </a:r>
                      <a:r>
                        <a:rPr lang="en-US" sz="5400" dirty="0" smtClean="0">
                          <a:latin typeface="Garamond"/>
                          <a:cs typeface="Garamond"/>
                          <a:hlinkClick r:id="rId6"/>
                        </a:rPr>
                        <a:t> Laurier</a:t>
                      </a:r>
                      <a:endParaRPr lang="en-US" sz="5400" dirty="0">
                        <a:latin typeface="Garamond"/>
                        <a:cs typeface="Garamond"/>
                      </a:endParaRPr>
                    </a:p>
                  </a:txBody>
                  <a:tcPr>
                    <a:solidFill>
                      <a:srgbClr val="F9FFB3"/>
                    </a:solidFill>
                  </a:tcPr>
                </a:tc>
              </a:tr>
            </a:tbl>
          </a:graphicData>
        </a:graphic>
      </p:graphicFrame>
    </p:spTree>
    <p:extLst>
      <p:ext uri="{BB962C8B-B14F-4D97-AF65-F5344CB8AC3E}">
        <p14:creationId xmlns:p14="http://schemas.microsoft.com/office/powerpoint/2010/main" val="38735261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788162899"/>
              </p:ext>
            </p:extLst>
          </p:nvPr>
        </p:nvGraphicFramePr>
        <p:xfrm>
          <a:off x="0" y="2"/>
          <a:ext cx="9144000" cy="7106476"/>
        </p:xfrm>
        <a:graphic>
          <a:graphicData uri="http://schemas.openxmlformats.org/drawingml/2006/table">
            <a:tbl>
              <a:tblPr firstRow="1" bandRow="1">
                <a:tableStyleId>{5C22544A-7EE6-4342-B048-85BDC9FD1C3A}</a:tableStyleId>
              </a:tblPr>
              <a:tblGrid>
                <a:gridCol w="9144000"/>
              </a:tblGrid>
              <a:tr h="1457737">
                <a:tc>
                  <a:txBody>
                    <a:bodyPr/>
                    <a:lstStyle/>
                    <a:p>
                      <a:endParaRPr lang="en-US" dirty="0" smtClean="0"/>
                    </a:p>
                    <a:p>
                      <a:pPr algn="ctr"/>
                      <a:r>
                        <a:rPr lang="en-US" sz="5400" dirty="0" smtClean="0">
                          <a:solidFill>
                            <a:schemeClr val="tx1"/>
                          </a:solidFill>
                        </a:rPr>
                        <a:t>International Development</a:t>
                      </a:r>
                      <a:endParaRPr lang="en-US" sz="5400" dirty="0">
                        <a:solidFill>
                          <a:schemeClr val="tx1"/>
                        </a:solidFill>
                      </a:endParaRPr>
                    </a:p>
                  </a:txBody>
                  <a:tcPr>
                    <a:solidFill>
                      <a:schemeClr val="accent3"/>
                    </a:solidFill>
                  </a:tcPr>
                </a:tc>
              </a:tr>
              <a:tr h="1143000">
                <a:tc>
                  <a:txBody>
                    <a:bodyPr/>
                    <a:lstStyle/>
                    <a:p>
                      <a:pPr algn="ctr"/>
                      <a:r>
                        <a:rPr lang="en-US" sz="5400" dirty="0" smtClean="0">
                          <a:latin typeface="Garamond"/>
                          <a:cs typeface="Garamond"/>
                          <a:hlinkClick r:id="rId2"/>
                        </a:rPr>
                        <a:t>Dalhousie</a:t>
                      </a:r>
                      <a:endParaRPr lang="en-US" sz="5400" dirty="0">
                        <a:latin typeface="Garamond"/>
                        <a:cs typeface="Garamond"/>
                      </a:endParaRPr>
                    </a:p>
                  </a:txBody>
                  <a:tcPr>
                    <a:solidFill>
                      <a:srgbClr val="F9FFB3"/>
                    </a:solidFill>
                  </a:tcPr>
                </a:tc>
              </a:tr>
              <a:tr h="1143000">
                <a:tc>
                  <a:txBody>
                    <a:bodyPr/>
                    <a:lstStyle/>
                    <a:p>
                      <a:pPr algn="ctr"/>
                      <a:r>
                        <a:rPr lang="en-US" sz="5400" dirty="0" smtClean="0">
                          <a:latin typeface="Garamond"/>
                          <a:cs typeface="Garamond"/>
                          <a:hlinkClick r:id="rId3"/>
                        </a:rPr>
                        <a:t>Queen’s</a:t>
                      </a:r>
                      <a:endParaRPr lang="en-US" sz="5400" dirty="0">
                        <a:latin typeface="Garamond"/>
                        <a:cs typeface="Garamond"/>
                      </a:endParaRPr>
                    </a:p>
                  </a:txBody>
                  <a:tcPr>
                    <a:solidFill>
                      <a:srgbClr val="F9FFB3"/>
                    </a:solidFill>
                  </a:tcPr>
                </a:tc>
              </a:tr>
              <a:tr h="1143000">
                <a:tc>
                  <a:txBody>
                    <a:bodyPr/>
                    <a:lstStyle/>
                    <a:p>
                      <a:pPr algn="ctr"/>
                      <a:r>
                        <a:rPr lang="en-US" sz="5400" dirty="0" smtClean="0">
                          <a:latin typeface="Garamond"/>
                          <a:cs typeface="Garamond"/>
                          <a:hlinkClick r:id="rId4"/>
                        </a:rPr>
                        <a:t>Saint Mary’s</a:t>
                      </a:r>
                      <a:endParaRPr lang="en-US" sz="5400" dirty="0">
                        <a:latin typeface="Garamond"/>
                        <a:cs typeface="Garamond"/>
                      </a:endParaRPr>
                    </a:p>
                  </a:txBody>
                  <a:tcPr>
                    <a:solidFill>
                      <a:srgbClr val="F9FFB3"/>
                    </a:solidFill>
                  </a:tcPr>
                </a:tc>
              </a:tr>
              <a:tr h="1076739">
                <a:tc>
                  <a:txBody>
                    <a:bodyPr/>
                    <a:lstStyle/>
                    <a:p>
                      <a:pPr algn="ctr"/>
                      <a:r>
                        <a:rPr lang="en-US" sz="5400" dirty="0" smtClean="0">
                          <a:latin typeface="Garamond"/>
                          <a:cs typeface="Garamond"/>
                          <a:hlinkClick r:id="rId5"/>
                        </a:rPr>
                        <a:t>Waterloo</a:t>
                      </a:r>
                      <a:endParaRPr lang="en-US" sz="5400" dirty="0">
                        <a:latin typeface="Garamond"/>
                        <a:cs typeface="Garamond"/>
                      </a:endParaRPr>
                    </a:p>
                  </a:txBody>
                  <a:tcPr>
                    <a:solidFill>
                      <a:srgbClr val="F9FFB3"/>
                    </a:solidFill>
                  </a:tcPr>
                </a:tc>
              </a:tr>
              <a:tr h="1143000">
                <a:tc>
                  <a:txBody>
                    <a:bodyPr/>
                    <a:lstStyle/>
                    <a:p>
                      <a:pPr algn="ctr"/>
                      <a:r>
                        <a:rPr lang="en-US" sz="5400" dirty="0" smtClean="0">
                          <a:latin typeface="Garamond"/>
                          <a:cs typeface="Garamond"/>
                          <a:hlinkClick r:id="rId6"/>
                        </a:rPr>
                        <a:t>York</a:t>
                      </a:r>
                      <a:endParaRPr lang="en-US" sz="5400" dirty="0">
                        <a:latin typeface="Garamond"/>
                        <a:cs typeface="Garamond"/>
                      </a:endParaRPr>
                    </a:p>
                  </a:txBody>
                  <a:tcPr>
                    <a:solidFill>
                      <a:srgbClr val="F9FFB3"/>
                    </a:solidFill>
                  </a:tcPr>
                </a:tc>
              </a:tr>
            </a:tbl>
          </a:graphicData>
        </a:graphic>
      </p:graphicFrame>
    </p:spTree>
    <p:extLst>
      <p:ext uri="{BB962C8B-B14F-4D97-AF65-F5344CB8AC3E}">
        <p14:creationId xmlns:p14="http://schemas.microsoft.com/office/powerpoint/2010/main" val="27305421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291999696"/>
              </p:ext>
            </p:extLst>
          </p:nvPr>
        </p:nvGraphicFramePr>
        <p:xfrm>
          <a:off x="0" y="2"/>
          <a:ext cx="9144000" cy="7106476"/>
        </p:xfrm>
        <a:graphic>
          <a:graphicData uri="http://schemas.openxmlformats.org/drawingml/2006/table">
            <a:tbl>
              <a:tblPr firstRow="1" bandRow="1">
                <a:tableStyleId>{5C22544A-7EE6-4342-B048-85BDC9FD1C3A}</a:tableStyleId>
              </a:tblPr>
              <a:tblGrid>
                <a:gridCol w="9144000"/>
              </a:tblGrid>
              <a:tr h="1457737">
                <a:tc>
                  <a:txBody>
                    <a:bodyPr/>
                    <a:lstStyle/>
                    <a:p>
                      <a:endParaRPr lang="en-US" dirty="0" smtClean="0"/>
                    </a:p>
                    <a:p>
                      <a:pPr algn="ctr"/>
                      <a:r>
                        <a:rPr lang="en-US" sz="5400" dirty="0" smtClean="0">
                          <a:solidFill>
                            <a:schemeClr val="tx1"/>
                          </a:solidFill>
                        </a:rPr>
                        <a:t>Indigenous Studies</a:t>
                      </a:r>
                      <a:endParaRPr lang="en-US" sz="5400" dirty="0">
                        <a:solidFill>
                          <a:schemeClr val="tx1"/>
                        </a:solidFill>
                      </a:endParaRPr>
                    </a:p>
                  </a:txBody>
                  <a:tcPr>
                    <a:solidFill>
                      <a:schemeClr val="accent4"/>
                    </a:solidFill>
                  </a:tcPr>
                </a:tc>
              </a:tr>
              <a:tr h="1143000">
                <a:tc>
                  <a:txBody>
                    <a:bodyPr/>
                    <a:lstStyle/>
                    <a:p>
                      <a:pPr algn="ctr"/>
                      <a:r>
                        <a:rPr lang="en-US" sz="5400" dirty="0" smtClean="0">
                          <a:latin typeface="Garamond"/>
                          <a:cs typeface="Garamond"/>
                          <a:hlinkClick r:id="rId2"/>
                        </a:rPr>
                        <a:t>Laurentian</a:t>
                      </a:r>
                      <a:endParaRPr lang="en-US" sz="5400" dirty="0">
                        <a:latin typeface="Garamond"/>
                        <a:cs typeface="Garamond"/>
                      </a:endParaRPr>
                    </a:p>
                  </a:txBody>
                  <a:tcPr>
                    <a:solidFill>
                      <a:srgbClr val="F9FFB3"/>
                    </a:solidFill>
                  </a:tcPr>
                </a:tc>
              </a:tr>
              <a:tr h="1143000">
                <a:tc>
                  <a:txBody>
                    <a:bodyPr/>
                    <a:lstStyle/>
                    <a:p>
                      <a:pPr algn="ctr"/>
                      <a:r>
                        <a:rPr lang="en-US" sz="5400" dirty="0" smtClean="0">
                          <a:latin typeface="Garamond"/>
                          <a:cs typeface="Garamond"/>
                          <a:hlinkClick r:id="rId3"/>
                        </a:rPr>
                        <a:t>Trent</a:t>
                      </a:r>
                      <a:endParaRPr lang="en-US" sz="5400" dirty="0">
                        <a:latin typeface="Garamond"/>
                        <a:cs typeface="Garamond"/>
                      </a:endParaRPr>
                    </a:p>
                  </a:txBody>
                  <a:tcPr>
                    <a:solidFill>
                      <a:srgbClr val="F9FFB3"/>
                    </a:solidFill>
                  </a:tcPr>
                </a:tc>
              </a:tr>
              <a:tr h="1143000">
                <a:tc>
                  <a:txBody>
                    <a:bodyPr/>
                    <a:lstStyle/>
                    <a:p>
                      <a:pPr algn="ctr"/>
                      <a:r>
                        <a:rPr lang="en-US" sz="5400" dirty="0" smtClean="0">
                          <a:latin typeface="Garamond"/>
                          <a:cs typeface="Garamond"/>
                          <a:hlinkClick r:id="rId4"/>
                        </a:rPr>
                        <a:t>Victoria</a:t>
                      </a:r>
                      <a:endParaRPr lang="en-US" sz="5400" dirty="0">
                        <a:latin typeface="Garamond"/>
                        <a:cs typeface="Garamond"/>
                      </a:endParaRPr>
                    </a:p>
                  </a:txBody>
                  <a:tcPr>
                    <a:solidFill>
                      <a:srgbClr val="F9FFB3"/>
                    </a:solidFill>
                  </a:tcPr>
                </a:tc>
              </a:tr>
              <a:tr h="1076739">
                <a:tc>
                  <a:txBody>
                    <a:bodyPr/>
                    <a:lstStyle/>
                    <a:p>
                      <a:pPr algn="ctr"/>
                      <a:r>
                        <a:rPr lang="en-US" sz="5400" dirty="0" smtClean="0">
                          <a:latin typeface="Garamond"/>
                          <a:cs typeface="Garamond"/>
                          <a:hlinkClick r:id="rId5"/>
                        </a:rPr>
                        <a:t>Winnipeg</a:t>
                      </a:r>
                      <a:endParaRPr lang="en-US" sz="5400" dirty="0">
                        <a:latin typeface="Garamond"/>
                        <a:cs typeface="Garamond"/>
                      </a:endParaRPr>
                    </a:p>
                  </a:txBody>
                  <a:tcPr>
                    <a:solidFill>
                      <a:srgbClr val="F9FFB3"/>
                    </a:solidFill>
                  </a:tcPr>
                </a:tc>
              </a:tr>
              <a:tr h="1143000">
                <a:tc>
                  <a:txBody>
                    <a:bodyPr/>
                    <a:lstStyle/>
                    <a:p>
                      <a:pPr algn="ctr"/>
                      <a:endParaRPr lang="en-US" sz="5400" dirty="0"/>
                    </a:p>
                  </a:txBody>
                  <a:tcPr>
                    <a:solidFill>
                      <a:schemeClr val="tx1"/>
                    </a:solidFill>
                  </a:tcPr>
                </a:tc>
              </a:tr>
            </a:tbl>
          </a:graphicData>
        </a:graphic>
      </p:graphicFrame>
    </p:spTree>
    <p:extLst>
      <p:ext uri="{BB962C8B-B14F-4D97-AF65-F5344CB8AC3E}">
        <p14:creationId xmlns:p14="http://schemas.microsoft.com/office/powerpoint/2010/main" val="27305421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653722687"/>
              </p:ext>
            </p:extLst>
          </p:nvPr>
        </p:nvGraphicFramePr>
        <p:xfrm>
          <a:off x="0" y="2"/>
          <a:ext cx="9144000" cy="7106476"/>
        </p:xfrm>
        <a:graphic>
          <a:graphicData uri="http://schemas.openxmlformats.org/drawingml/2006/table">
            <a:tbl>
              <a:tblPr firstRow="1" bandRow="1">
                <a:tableStyleId>{5C22544A-7EE6-4342-B048-85BDC9FD1C3A}</a:tableStyleId>
              </a:tblPr>
              <a:tblGrid>
                <a:gridCol w="9144000"/>
              </a:tblGrid>
              <a:tr h="1457737">
                <a:tc>
                  <a:txBody>
                    <a:bodyPr/>
                    <a:lstStyle/>
                    <a:p>
                      <a:endParaRPr lang="en-US" dirty="0" smtClean="0"/>
                    </a:p>
                    <a:p>
                      <a:pPr algn="ctr"/>
                      <a:r>
                        <a:rPr lang="en-US" sz="5400" dirty="0" smtClean="0">
                          <a:solidFill>
                            <a:schemeClr val="tx1"/>
                          </a:solidFill>
                        </a:rPr>
                        <a:t>Women / Gender / Sexuality</a:t>
                      </a:r>
                      <a:endParaRPr lang="en-US" sz="5400" dirty="0">
                        <a:solidFill>
                          <a:schemeClr val="tx1"/>
                        </a:solidFill>
                      </a:endParaRPr>
                    </a:p>
                  </a:txBody>
                  <a:tcPr>
                    <a:solidFill>
                      <a:schemeClr val="accent5"/>
                    </a:solidFill>
                  </a:tcPr>
                </a:tc>
              </a:tr>
              <a:tr h="1143000">
                <a:tc>
                  <a:txBody>
                    <a:bodyPr/>
                    <a:lstStyle/>
                    <a:p>
                      <a:pPr algn="ctr"/>
                      <a:r>
                        <a:rPr lang="en-US" sz="5400" dirty="0" smtClean="0">
                          <a:latin typeface="Garamond"/>
                          <a:cs typeface="Garamond"/>
                          <a:hlinkClick r:id="rId2"/>
                        </a:rPr>
                        <a:t>British Columbia</a:t>
                      </a:r>
                      <a:endParaRPr lang="en-US" sz="5400" dirty="0">
                        <a:latin typeface="Garamond"/>
                        <a:cs typeface="Garamond"/>
                      </a:endParaRPr>
                    </a:p>
                  </a:txBody>
                  <a:tcPr>
                    <a:solidFill>
                      <a:srgbClr val="F9FFB3"/>
                    </a:solidFill>
                  </a:tcPr>
                </a:tc>
              </a:tr>
              <a:tr h="1143000">
                <a:tc>
                  <a:txBody>
                    <a:bodyPr/>
                    <a:lstStyle/>
                    <a:p>
                      <a:pPr algn="ctr"/>
                      <a:r>
                        <a:rPr lang="en-US" sz="5400" dirty="0" smtClean="0">
                          <a:latin typeface="Garamond"/>
                          <a:cs typeface="Garamond"/>
                          <a:hlinkClick r:id="rId3"/>
                        </a:rPr>
                        <a:t>Carleton</a:t>
                      </a:r>
                      <a:endParaRPr lang="en-US" sz="5400" dirty="0">
                        <a:latin typeface="Garamond"/>
                        <a:cs typeface="Garamond"/>
                      </a:endParaRPr>
                    </a:p>
                  </a:txBody>
                  <a:tcPr>
                    <a:solidFill>
                      <a:srgbClr val="F9FFB3"/>
                    </a:solidFill>
                  </a:tcPr>
                </a:tc>
              </a:tr>
              <a:tr h="1143000">
                <a:tc>
                  <a:txBody>
                    <a:bodyPr/>
                    <a:lstStyle/>
                    <a:p>
                      <a:pPr algn="ctr"/>
                      <a:r>
                        <a:rPr lang="en-US" sz="5400" dirty="0" smtClean="0">
                          <a:latin typeface="Garamond"/>
                          <a:cs typeface="Garamond"/>
                          <a:hlinkClick r:id="rId4"/>
                        </a:rPr>
                        <a:t>Memorial</a:t>
                      </a:r>
                      <a:endParaRPr lang="en-US" sz="5400" dirty="0">
                        <a:latin typeface="Garamond"/>
                        <a:cs typeface="Garamond"/>
                      </a:endParaRPr>
                    </a:p>
                  </a:txBody>
                  <a:tcPr>
                    <a:solidFill>
                      <a:srgbClr val="F9FFB3"/>
                    </a:solidFill>
                  </a:tcPr>
                </a:tc>
              </a:tr>
              <a:tr h="1076739">
                <a:tc>
                  <a:txBody>
                    <a:bodyPr/>
                    <a:lstStyle/>
                    <a:p>
                      <a:pPr algn="ctr"/>
                      <a:r>
                        <a:rPr lang="en-US" sz="4800" dirty="0" smtClean="0">
                          <a:latin typeface="Garamond"/>
                          <a:cs typeface="Garamond"/>
                          <a:hlinkClick r:id="rId5"/>
                        </a:rPr>
                        <a:t>Mount Saint Vincent / Saint Mary’s</a:t>
                      </a:r>
                      <a:endParaRPr lang="en-US" sz="4800" dirty="0">
                        <a:latin typeface="Garamond"/>
                        <a:cs typeface="Garamond"/>
                      </a:endParaRPr>
                    </a:p>
                  </a:txBody>
                  <a:tcPr>
                    <a:solidFill>
                      <a:srgbClr val="F9FFB3"/>
                    </a:solidFill>
                  </a:tcPr>
                </a:tc>
              </a:tr>
              <a:tr h="1143000">
                <a:tc>
                  <a:txBody>
                    <a:bodyPr/>
                    <a:lstStyle/>
                    <a:p>
                      <a:pPr algn="ctr"/>
                      <a:r>
                        <a:rPr lang="en-US" sz="5400" dirty="0" smtClean="0">
                          <a:latin typeface="Garamond"/>
                          <a:cs typeface="Garamond"/>
                          <a:hlinkClick r:id="rId6"/>
                        </a:rPr>
                        <a:t>York</a:t>
                      </a:r>
                      <a:endParaRPr lang="en-US" sz="5400" dirty="0">
                        <a:latin typeface="Garamond"/>
                        <a:cs typeface="Garamond"/>
                      </a:endParaRPr>
                    </a:p>
                  </a:txBody>
                  <a:tcPr>
                    <a:solidFill>
                      <a:srgbClr val="F9FFB3"/>
                    </a:solidFill>
                  </a:tcPr>
                </a:tc>
              </a:tr>
            </a:tbl>
          </a:graphicData>
        </a:graphic>
      </p:graphicFrame>
    </p:spTree>
    <p:extLst>
      <p:ext uri="{BB962C8B-B14F-4D97-AF65-F5344CB8AC3E}">
        <p14:creationId xmlns:p14="http://schemas.microsoft.com/office/powerpoint/2010/main" val="27305421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940460800"/>
              </p:ext>
            </p:extLst>
          </p:nvPr>
        </p:nvGraphicFramePr>
        <p:xfrm>
          <a:off x="0" y="2"/>
          <a:ext cx="9144000" cy="7106476"/>
        </p:xfrm>
        <a:graphic>
          <a:graphicData uri="http://schemas.openxmlformats.org/drawingml/2006/table">
            <a:tbl>
              <a:tblPr firstRow="1" bandRow="1">
                <a:tableStyleId>{5C22544A-7EE6-4342-B048-85BDC9FD1C3A}</a:tableStyleId>
              </a:tblPr>
              <a:tblGrid>
                <a:gridCol w="9144000"/>
              </a:tblGrid>
              <a:tr h="1457737">
                <a:tc>
                  <a:txBody>
                    <a:bodyPr/>
                    <a:lstStyle/>
                    <a:p>
                      <a:endParaRPr lang="en-US" dirty="0" smtClean="0"/>
                    </a:p>
                    <a:p>
                      <a:pPr algn="ctr"/>
                      <a:r>
                        <a:rPr lang="en-US" sz="5400" dirty="0" smtClean="0">
                          <a:solidFill>
                            <a:schemeClr val="tx1"/>
                          </a:solidFill>
                        </a:rPr>
                        <a:t>Disability Studies</a:t>
                      </a:r>
                      <a:endParaRPr lang="en-US" sz="5400" dirty="0">
                        <a:solidFill>
                          <a:schemeClr val="tx1"/>
                        </a:solidFill>
                      </a:endParaRPr>
                    </a:p>
                  </a:txBody>
                  <a:tcPr>
                    <a:solidFill>
                      <a:schemeClr val="accent3">
                        <a:lumMod val="75000"/>
                      </a:schemeClr>
                    </a:solidFill>
                  </a:tcPr>
                </a:tc>
              </a:tr>
              <a:tr h="1143000">
                <a:tc>
                  <a:txBody>
                    <a:bodyPr/>
                    <a:lstStyle/>
                    <a:p>
                      <a:pPr algn="ctr"/>
                      <a:r>
                        <a:rPr lang="en-US" sz="5400" dirty="0" smtClean="0">
                          <a:latin typeface="Garamond"/>
                          <a:cs typeface="Garamond"/>
                          <a:hlinkClick r:id="rId2"/>
                        </a:rPr>
                        <a:t>Calgary</a:t>
                      </a:r>
                      <a:endParaRPr lang="en-US" sz="5400" dirty="0">
                        <a:latin typeface="Garamond"/>
                        <a:cs typeface="Garamond"/>
                      </a:endParaRPr>
                    </a:p>
                  </a:txBody>
                  <a:tcPr>
                    <a:solidFill>
                      <a:srgbClr val="F9FFB3"/>
                    </a:solidFill>
                  </a:tcPr>
                </a:tc>
              </a:tr>
              <a:tr h="1143000">
                <a:tc>
                  <a:txBody>
                    <a:bodyPr/>
                    <a:lstStyle/>
                    <a:p>
                      <a:pPr algn="ctr"/>
                      <a:r>
                        <a:rPr lang="en-US" sz="5400" dirty="0" smtClean="0">
                          <a:latin typeface="Garamond"/>
                          <a:cs typeface="Garamond"/>
                          <a:hlinkClick r:id="rId3"/>
                        </a:rPr>
                        <a:t>Manitoba</a:t>
                      </a:r>
                      <a:endParaRPr lang="en-US" sz="5400" dirty="0">
                        <a:latin typeface="Garamond"/>
                        <a:cs typeface="Garamond"/>
                      </a:endParaRPr>
                    </a:p>
                  </a:txBody>
                  <a:tcPr>
                    <a:solidFill>
                      <a:srgbClr val="F9FFB3"/>
                    </a:solidFill>
                  </a:tcPr>
                </a:tc>
              </a:tr>
              <a:tr h="1143000">
                <a:tc>
                  <a:txBody>
                    <a:bodyPr/>
                    <a:lstStyle/>
                    <a:p>
                      <a:pPr algn="ctr"/>
                      <a:r>
                        <a:rPr lang="en-US" sz="5400" dirty="0" smtClean="0">
                          <a:latin typeface="Garamond"/>
                          <a:cs typeface="Garamond"/>
                          <a:hlinkClick r:id="rId4"/>
                        </a:rPr>
                        <a:t>York</a:t>
                      </a:r>
                      <a:endParaRPr lang="en-US" sz="5400" dirty="0">
                        <a:latin typeface="Garamond"/>
                        <a:cs typeface="Garamond"/>
                      </a:endParaRPr>
                    </a:p>
                  </a:txBody>
                  <a:tcPr>
                    <a:solidFill>
                      <a:srgbClr val="F9FFB3"/>
                    </a:solidFill>
                  </a:tcPr>
                </a:tc>
              </a:tr>
              <a:tr h="1076739">
                <a:tc>
                  <a:txBody>
                    <a:bodyPr/>
                    <a:lstStyle/>
                    <a:p>
                      <a:pPr algn="ctr"/>
                      <a:endParaRPr lang="en-US" sz="5400" dirty="0"/>
                    </a:p>
                  </a:txBody>
                  <a:tcPr>
                    <a:solidFill>
                      <a:schemeClr val="tx1"/>
                    </a:solidFill>
                  </a:tcPr>
                </a:tc>
              </a:tr>
              <a:tr h="1143000">
                <a:tc>
                  <a:txBody>
                    <a:bodyPr/>
                    <a:lstStyle/>
                    <a:p>
                      <a:pPr algn="ctr"/>
                      <a:endParaRPr lang="en-US" sz="5400" dirty="0"/>
                    </a:p>
                  </a:txBody>
                  <a:tcPr>
                    <a:solidFill>
                      <a:schemeClr val="tx1"/>
                    </a:solidFill>
                  </a:tcPr>
                </a:tc>
              </a:tr>
            </a:tbl>
          </a:graphicData>
        </a:graphic>
      </p:graphicFrame>
    </p:spTree>
    <p:extLst>
      <p:ext uri="{BB962C8B-B14F-4D97-AF65-F5344CB8AC3E}">
        <p14:creationId xmlns:p14="http://schemas.microsoft.com/office/powerpoint/2010/main" val="27305421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549058221"/>
              </p:ext>
            </p:extLst>
          </p:nvPr>
        </p:nvGraphicFramePr>
        <p:xfrm>
          <a:off x="0" y="2"/>
          <a:ext cx="9144000" cy="7106476"/>
        </p:xfrm>
        <a:graphic>
          <a:graphicData uri="http://schemas.openxmlformats.org/drawingml/2006/table">
            <a:tbl>
              <a:tblPr firstRow="1" bandRow="1">
                <a:tableStyleId>{5C22544A-7EE6-4342-B048-85BDC9FD1C3A}</a:tableStyleId>
              </a:tblPr>
              <a:tblGrid>
                <a:gridCol w="9144000"/>
              </a:tblGrid>
              <a:tr h="1457737">
                <a:tc>
                  <a:txBody>
                    <a:bodyPr/>
                    <a:lstStyle/>
                    <a:p>
                      <a:endParaRPr lang="en-US" dirty="0" smtClean="0"/>
                    </a:p>
                    <a:p>
                      <a:pPr algn="ctr"/>
                      <a:r>
                        <a:rPr lang="en-US" sz="5400" dirty="0" smtClean="0">
                          <a:solidFill>
                            <a:schemeClr val="tx1"/>
                          </a:solidFill>
                        </a:rPr>
                        <a:t>Public Health</a:t>
                      </a:r>
                      <a:endParaRPr lang="en-US" sz="5400" dirty="0">
                        <a:solidFill>
                          <a:schemeClr val="tx1"/>
                        </a:solidFill>
                      </a:endParaRPr>
                    </a:p>
                  </a:txBody>
                  <a:tcPr>
                    <a:solidFill>
                      <a:srgbClr val="C85C07"/>
                    </a:solidFill>
                  </a:tcPr>
                </a:tc>
              </a:tr>
              <a:tr h="1143000">
                <a:tc>
                  <a:txBody>
                    <a:bodyPr/>
                    <a:lstStyle/>
                    <a:p>
                      <a:pPr algn="ctr"/>
                      <a:r>
                        <a:rPr lang="en-US" sz="5400" dirty="0" smtClean="0">
                          <a:latin typeface="Garamond"/>
                          <a:cs typeface="Garamond"/>
                          <a:hlinkClick r:id="rId2"/>
                        </a:rPr>
                        <a:t>McGill</a:t>
                      </a:r>
                      <a:endParaRPr lang="en-US" sz="5400" dirty="0">
                        <a:latin typeface="Garamond"/>
                        <a:cs typeface="Garamond"/>
                      </a:endParaRPr>
                    </a:p>
                  </a:txBody>
                  <a:tcPr>
                    <a:solidFill>
                      <a:srgbClr val="F9FFB3"/>
                    </a:solidFill>
                  </a:tcPr>
                </a:tc>
              </a:tr>
              <a:tr h="1143000">
                <a:tc>
                  <a:txBody>
                    <a:bodyPr/>
                    <a:lstStyle/>
                    <a:p>
                      <a:pPr algn="ctr"/>
                      <a:r>
                        <a:rPr lang="en-US" sz="5400" dirty="0" smtClean="0">
                          <a:latin typeface="Garamond"/>
                          <a:cs typeface="Garamond"/>
                          <a:hlinkClick r:id="rId3"/>
                        </a:rPr>
                        <a:t>Victoria</a:t>
                      </a:r>
                      <a:endParaRPr lang="en-US" sz="5400" dirty="0">
                        <a:latin typeface="Garamond"/>
                        <a:cs typeface="Garamond"/>
                      </a:endParaRPr>
                    </a:p>
                  </a:txBody>
                  <a:tcPr>
                    <a:solidFill>
                      <a:srgbClr val="F9FFB3"/>
                    </a:solidFill>
                  </a:tcPr>
                </a:tc>
              </a:tr>
              <a:tr h="1143000">
                <a:tc>
                  <a:txBody>
                    <a:bodyPr/>
                    <a:lstStyle/>
                    <a:p>
                      <a:pPr algn="ctr"/>
                      <a:r>
                        <a:rPr lang="en-US" sz="5400" dirty="0" smtClean="0">
                          <a:latin typeface="Garamond"/>
                          <a:cs typeface="Garamond"/>
                          <a:hlinkClick r:id="rId4"/>
                        </a:rPr>
                        <a:t>York</a:t>
                      </a:r>
                      <a:endParaRPr lang="en-US" sz="5400" dirty="0">
                        <a:latin typeface="Garamond"/>
                        <a:cs typeface="Garamond"/>
                      </a:endParaRPr>
                    </a:p>
                  </a:txBody>
                  <a:tcPr>
                    <a:solidFill>
                      <a:srgbClr val="F9FFB3"/>
                    </a:solidFill>
                  </a:tcPr>
                </a:tc>
              </a:tr>
              <a:tr h="1076739">
                <a:tc>
                  <a:txBody>
                    <a:bodyPr/>
                    <a:lstStyle/>
                    <a:p>
                      <a:pPr algn="ctr"/>
                      <a:endParaRPr lang="en-US" sz="5400" dirty="0"/>
                    </a:p>
                  </a:txBody>
                  <a:tcPr>
                    <a:solidFill>
                      <a:schemeClr val="tx1"/>
                    </a:solidFill>
                  </a:tcPr>
                </a:tc>
              </a:tr>
              <a:tr h="1143000">
                <a:tc>
                  <a:txBody>
                    <a:bodyPr/>
                    <a:lstStyle/>
                    <a:p>
                      <a:pPr algn="ctr"/>
                      <a:endParaRPr lang="en-US" sz="5400" dirty="0"/>
                    </a:p>
                  </a:txBody>
                  <a:tcPr>
                    <a:solidFill>
                      <a:schemeClr val="tx1"/>
                    </a:solidFill>
                  </a:tcPr>
                </a:tc>
              </a:tr>
            </a:tbl>
          </a:graphicData>
        </a:graphic>
      </p:graphicFrame>
    </p:spTree>
    <p:extLst>
      <p:ext uri="{BB962C8B-B14F-4D97-AF65-F5344CB8AC3E}">
        <p14:creationId xmlns:p14="http://schemas.microsoft.com/office/powerpoint/2010/main" val="27305421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8BD9BCB05E0A44FA39E363845F5F5ED" ma:contentTypeVersion="3" ma:contentTypeDescription="Create a new document." ma:contentTypeScope="" ma:versionID="3bf13a22a4444150bcc563c83139f806">
  <xsd:schema xmlns:xsd="http://www.w3.org/2001/XMLSchema" xmlns:xs="http://www.w3.org/2001/XMLSchema" xmlns:p="http://schemas.microsoft.com/office/2006/metadata/properties" xmlns:ns1="http://schemas.microsoft.com/sharepoint/v3" targetNamespace="http://schemas.microsoft.com/office/2006/metadata/properties" ma:root="true" ma:fieldsID="3957af3f9c07d0358322a57020564ff9"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B88CA9C3-A5EF-4820-BFE2-99BAA988B6B3}"/>
</file>

<file path=customXml/itemProps2.xml><?xml version="1.0" encoding="utf-8"?>
<ds:datastoreItem xmlns:ds="http://schemas.openxmlformats.org/officeDocument/2006/customXml" ds:itemID="{E2099D3A-E7B8-4DC3-A2C5-20A17F8EF053}"/>
</file>

<file path=customXml/itemProps3.xml><?xml version="1.0" encoding="utf-8"?>
<ds:datastoreItem xmlns:ds="http://schemas.openxmlformats.org/officeDocument/2006/customXml" ds:itemID="{14D60D6D-3214-45D8-BF8F-65304E71D8BD}"/>
</file>

<file path=docProps/app.xml><?xml version="1.0" encoding="utf-8"?>
<Properties xmlns="http://schemas.openxmlformats.org/officeDocument/2006/extended-properties" xmlns:vt="http://schemas.openxmlformats.org/officeDocument/2006/docPropsVTypes">
  <TotalTime>8753</TotalTime>
  <Words>220</Words>
  <Application>Microsoft Office PowerPoint</Application>
  <PresentationFormat>On-screen Show (4:3)</PresentationFormat>
  <Paragraphs>86</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Garamond</vt:lpstr>
      <vt:lpstr>Office Theme</vt:lpstr>
      <vt:lpstr>Master’s Degree Programs in Canada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Nipissing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Masters Dergree Programs PowerPoint Presentation</dc:title>
  <dc:creator>Larry Patriquin</dc:creator>
  <cp:lastModifiedBy>Donna Robinson</cp:lastModifiedBy>
  <cp:revision>18</cp:revision>
  <dcterms:created xsi:type="dcterms:W3CDTF">2017-09-15T17:27:38Z</dcterms:created>
  <dcterms:modified xsi:type="dcterms:W3CDTF">2017-09-22T12:57:38Z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0x010100A8BD9BCB05E0A44FA39E363845F5F5ED</vt:lpwstr>
  </property>
</Properties>
</file>