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9"/>
  </p:notesMasterIdLst>
  <p:sldIdLst>
    <p:sldId id="256" r:id="rId2"/>
    <p:sldId id="280" r:id="rId3"/>
    <p:sldId id="258" r:id="rId4"/>
    <p:sldId id="273" r:id="rId5"/>
    <p:sldId id="276" r:id="rId6"/>
    <p:sldId id="277" r:id="rId7"/>
    <p:sldId id="278" r:id="rId8"/>
    <p:sldId id="262" r:id="rId9"/>
    <p:sldId id="270" r:id="rId10"/>
    <p:sldId id="271" r:id="rId11"/>
    <p:sldId id="272" r:id="rId12"/>
    <p:sldId id="275" r:id="rId13"/>
    <p:sldId id="266" r:id="rId14"/>
    <p:sldId id="281" r:id="rId15"/>
    <p:sldId id="267" r:id="rId16"/>
    <p:sldId id="26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8435-012F-4C16-8A07-B33D3F46C124}" type="datetimeFigureOut">
              <a:rPr lang="en-CA" smtClean="0"/>
              <a:t>2020-06-24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55742-8026-4ED7-B925-F6E005C51E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719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9EAF25-5410-464C-A43D-38D77CFB4CAC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0407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6872-7E9A-4D79-8B2B-AF2B61843413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597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5BA4C-D082-4ADA-AEAC-13D950FEA2A5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628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1271-DFF2-4AE1-8AA6-625D80057C97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02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1ED993-4148-4DBF-8058-D112761118AD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37785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D9203-7DF2-48E3-94BD-12598CE16D66}" type="datetime1">
              <a:rPr lang="en-CA" smtClean="0"/>
              <a:t>2020-06-24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979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8C80-5359-4F0F-8219-CAB8A2A08BCC}" type="datetime1">
              <a:rPr lang="en-CA" smtClean="0"/>
              <a:t>2020-06-24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205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6E71-C015-48B0-B784-8ADB02FA7A05}" type="datetime1">
              <a:rPr lang="en-CA" smtClean="0"/>
              <a:t>2020-06-24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03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A603E-87C1-4226-8064-85829091B565}" type="datetime1">
              <a:rPr lang="en-CA" smtClean="0"/>
              <a:t>2020-06-24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579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10A717-D998-44BB-A61F-5A12FD317C20}" type="datetime1">
              <a:rPr lang="en-CA" smtClean="0"/>
              <a:t>2020-06-24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551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55EFF1-32F8-43A2-AEFC-D73B08B34771}" type="datetime1">
              <a:rPr lang="en-CA" smtClean="0"/>
              <a:t>2020-06-24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209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06F537F-7B2B-42F5-99A0-C9DC25C717C3}" type="datetime1">
              <a:rPr lang="en-CA" smtClean="0"/>
              <a:t>2020-06-24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8D0D07A-18B4-4BCD-AFEF-F57218A02CF8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291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hf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.library.ubc.ca/collections/ubctheses/24/items/1.013562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uw.org/files/2013/02/The-Third-Shift-Women-Learning-Online-200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8180" y="2259722"/>
            <a:ext cx="8361229" cy="2098226"/>
          </a:xfrm>
        </p:spPr>
        <p:txBody>
          <a:bodyPr/>
          <a:lstStyle/>
          <a:p>
            <a:r>
              <a:rPr lang="en-US" sz="6000" dirty="0"/>
              <a:t>Student Perspectives </a:t>
            </a:r>
            <a:r>
              <a:rPr lang="en-US" sz="6000" dirty="0" smtClean="0"/>
              <a:t>Asynchronous </a:t>
            </a:r>
            <a:r>
              <a:rPr lang="en-US" sz="6000" dirty="0"/>
              <a:t>Learning</a:t>
            </a:r>
            <a:endParaRPr lang="en-CA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0788" y="4833257"/>
            <a:ext cx="3513909" cy="1094254"/>
          </a:xfrm>
        </p:spPr>
        <p:txBody>
          <a:bodyPr/>
          <a:lstStyle/>
          <a:p>
            <a:r>
              <a:rPr lang="en-CA" dirty="0" smtClean="0"/>
              <a:t>Nancy E. Black, PhD</a:t>
            </a:r>
          </a:p>
          <a:p>
            <a:r>
              <a:rPr lang="en-CA" dirty="0" smtClean="0"/>
              <a:t>June 24, 2020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6248" y="6128500"/>
            <a:ext cx="9054952" cy="638060"/>
          </a:xfrm>
        </p:spPr>
        <p:txBody>
          <a:bodyPr/>
          <a:lstStyle/>
          <a:p>
            <a:pPr algn="l"/>
            <a:r>
              <a:rPr lang="en-CA" sz="1400" b="1" dirty="0" smtClean="0"/>
              <a:t>From the findings:  </a:t>
            </a:r>
            <a:r>
              <a:rPr lang="en-US" sz="1400" b="1" dirty="0" smtClean="0"/>
              <a:t>Black</a:t>
            </a:r>
            <a:r>
              <a:rPr lang="en-US" sz="1400" b="1" dirty="0"/>
              <a:t>, N. E. (2014). </a:t>
            </a:r>
            <a:r>
              <a:rPr lang="en-US" sz="1400" b="1" i="1" dirty="0"/>
              <a:t>The information seeking experiences of the post-secondary distance/online student</a:t>
            </a:r>
            <a:r>
              <a:rPr lang="en-US" sz="1400" b="1" dirty="0"/>
              <a:t> (T). University of British Columbia</a:t>
            </a:r>
            <a:endParaRPr lang="en-CA" sz="1400" b="1" dirty="0"/>
          </a:p>
        </p:txBody>
      </p:sp>
    </p:spTree>
    <p:extLst>
      <p:ext uri="{BB962C8B-B14F-4D97-AF65-F5344CB8AC3E}">
        <p14:creationId xmlns:p14="http://schemas.microsoft.com/office/powerpoint/2010/main" val="34444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79176"/>
              </p:ext>
            </p:extLst>
          </p:nvPr>
        </p:nvGraphicFramePr>
        <p:xfrm>
          <a:off x="2138289" y="1786598"/>
          <a:ext cx="9467556" cy="340438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843688">
                  <a:extLst>
                    <a:ext uri="{9D8B030D-6E8A-4147-A177-3AD203B41FA5}">
                      <a16:colId xmlns:a16="http://schemas.microsoft.com/office/drawing/2014/main" val="781254463"/>
                    </a:ext>
                  </a:extLst>
                </a:gridCol>
                <a:gridCol w="6623868">
                  <a:extLst>
                    <a:ext uri="{9D8B030D-6E8A-4147-A177-3AD203B41FA5}">
                      <a16:colId xmlns:a16="http://schemas.microsoft.com/office/drawing/2014/main" val="411907422"/>
                    </a:ext>
                  </a:extLst>
                </a:gridCol>
              </a:tblGrid>
              <a:tr h="90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comments about time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Representative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participant comments about the value of time in relationship with 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learning experiences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597766"/>
                  </a:ext>
                </a:extLst>
              </a:tr>
              <a:tr h="1080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Family and classes (managing time between family and course priorities)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can go to school and be with my family – I can manage family and school at the same time”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“I’m a single parent – I can stay at home with my daughter and do school work on my own time”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443081"/>
                  </a:ext>
                </a:extLst>
              </a:tr>
              <a:tr h="1411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Family and work and classes (the ability to manage and save time in order to meet personal priorities)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“online is great – I can manage my time and juggle everything”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“it’s convenient to do all this at the same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 I can work, take classes and be with my family – it saves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“if this wasn’t online – I wouldn’t been able to take the time from work or be away from my family to go somewhere else to do the degree”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677933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38289" y="5876611"/>
            <a:ext cx="6280830" cy="404614"/>
          </a:xfrm>
        </p:spPr>
        <p:txBody>
          <a:bodyPr/>
          <a:lstStyle/>
          <a:p>
            <a:r>
              <a:rPr lang="en-CA" sz="1400" dirty="0"/>
              <a:t>Black (2014) p. 111 - 112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772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05670"/>
              </p:ext>
            </p:extLst>
          </p:nvPr>
        </p:nvGraphicFramePr>
        <p:xfrm>
          <a:off x="1645920" y="1153551"/>
          <a:ext cx="9762978" cy="464998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932421">
                  <a:extLst>
                    <a:ext uri="{9D8B030D-6E8A-4147-A177-3AD203B41FA5}">
                      <a16:colId xmlns:a16="http://schemas.microsoft.com/office/drawing/2014/main" val="305615181"/>
                    </a:ext>
                  </a:extLst>
                </a:gridCol>
                <a:gridCol w="6830557">
                  <a:extLst>
                    <a:ext uri="{9D8B030D-6E8A-4147-A177-3AD203B41FA5}">
                      <a16:colId xmlns:a16="http://schemas.microsoft.com/office/drawing/2014/main" val="3437696858"/>
                    </a:ext>
                  </a:extLst>
                </a:gridCol>
              </a:tblGrid>
              <a:tr h="495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comments about time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Representative participant comments about the value of time in relationship with online 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learning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138241"/>
                  </a:ext>
                </a:extLst>
              </a:tr>
              <a:tr h="3965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Wasting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time: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aversion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wasting time with face-to-face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classes;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wasters with online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classes – that is when issues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encountered;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inconveniences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experienced when time is wasted/lost;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issues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“I’m impatient, I don’t want to waste time – that’s why I like online”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“it’s a waste of time when people aren’t ready for class, that’s why online is better – I can work on my own time” ; “I like posting online – it saves time, but I don’t have time to waste to read all the postings – some people go on and on – I just post my comment and move on”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“the class I needed wasn’t online – I had to drive seven hours twice a week to attend the class, stay overnight with friends, drive home – what a waste of time – it was awful”  ; “I was taking the last three classes for the diploma  – two classes were online, but the other wasn’t –  I had to drive there on Monday – it’s a five hour drive – and come back on Thursday and fit work into the weekends – ridiculous”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“next time I’ll search in Wikipedia first before wasting time looking in the wrong places”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“technology is great, but when it doesn’t work – it’s frustrating and you can waste a lot of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hate online exams, the pressure is intense, the system always crashes – that happened once and there was no time left”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097549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45920" y="6073223"/>
            <a:ext cx="6280830" cy="404614"/>
          </a:xfrm>
        </p:spPr>
        <p:txBody>
          <a:bodyPr/>
          <a:lstStyle/>
          <a:p>
            <a:r>
              <a:rPr lang="en-CA" sz="1400" dirty="0"/>
              <a:t>Black (2014) p. 111 - 112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780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Time – valued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77108"/>
            <a:ext cx="9601200" cy="4390292"/>
          </a:xfrm>
        </p:spPr>
        <p:txBody>
          <a:bodyPr/>
          <a:lstStyle/>
          <a:p>
            <a:r>
              <a:rPr lang="en-CA" dirty="0" smtClean="0"/>
              <a:t>Strength and intensity of multiple references to time (again – total of 263) </a:t>
            </a:r>
          </a:p>
          <a:p>
            <a:r>
              <a:rPr lang="en-CA" dirty="0" smtClean="0"/>
              <a:t>Analyzed context of references – such as </a:t>
            </a:r>
          </a:p>
          <a:p>
            <a:pPr lvl="1"/>
            <a:r>
              <a:rPr lang="en-CA" dirty="0" smtClean="0"/>
              <a:t>reasons to take online courses/programs </a:t>
            </a:r>
          </a:p>
          <a:p>
            <a:pPr lvl="1"/>
            <a:r>
              <a:rPr lang="en-CA" dirty="0" smtClean="0"/>
              <a:t>personal priorities</a:t>
            </a:r>
          </a:p>
          <a:p>
            <a:pPr lvl="1"/>
            <a:r>
              <a:rPr lang="en-CA" dirty="0" smtClean="0"/>
              <a:t>coursework</a:t>
            </a:r>
          </a:p>
          <a:p>
            <a:pPr lvl="1"/>
            <a:r>
              <a:rPr lang="en-CA" dirty="0" smtClean="0"/>
              <a:t>technology </a:t>
            </a:r>
          </a:p>
          <a:p>
            <a:pPr lvl="1"/>
            <a:r>
              <a:rPr lang="en-CA" dirty="0" smtClean="0"/>
              <a:t>information seeking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Analyzed context/number of references against: </a:t>
            </a:r>
          </a:p>
          <a:p>
            <a:pPr lvl="1"/>
            <a:r>
              <a:rPr lang="en-CA" dirty="0" smtClean="0"/>
              <a:t>Strength, Opportunity, Strategy, Competitor, Threat 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471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155468"/>
              </p:ext>
            </p:extLst>
          </p:nvPr>
        </p:nvGraphicFramePr>
        <p:xfrm>
          <a:off x="1341706" y="692833"/>
          <a:ext cx="10344150" cy="569604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137357">
                  <a:extLst>
                    <a:ext uri="{9D8B030D-6E8A-4147-A177-3AD203B41FA5}">
                      <a16:colId xmlns:a16="http://schemas.microsoft.com/office/drawing/2014/main" val="2341072023"/>
                    </a:ext>
                  </a:extLst>
                </a:gridCol>
                <a:gridCol w="1675386">
                  <a:extLst>
                    <a:ext uri="{9D8B030D-6E8A-4147-A177-3AD203B41FA5}">
                      <a16:colId xmlns:a16="http://schemas.microsoft.com/office/drawing/2014/main" val="2644023158"/>
                    </a:ext>
                  </a:extLst>
                </a:gridCol>
                <a:gridCol w="1507612">
                  <a:extLst>
                    <a:ext uri="{9D8B030D-6E8A-4147-A177-3AD203B41FA5}">
                      <a16:colId xmlns:a16="http://schemas.microsoft.com/office/drawing/2014/main" val="3138374841"/>
                    </a:ext>
                  </a:extLst>
                </a:gridCol>
                <a:gridCol w="1841979">
                  <a:extLst>
                    <a:ext uri="{9D8B030D-6E8A-4147-A177-3AD203B41FA5}">
                      <a16:colId xmlns:a16="http://schemas.microsoft.com/office/drawing/2014/main" val="1033060717"/>
                    </a:ext>
                  </a:extLst>
                </a:gridCol>
                <a:gridCol w="1674204">
                  <a:extLst>
                    <a:ext uri="{9D8B030D-6E8A-4147-A177-3AD203B41FA5}">
                      <a16:colId xmlns:a16="http://schemas.microsoft.com/office/drawing/2014/main" val="3544680545"/>
                    </a:ext>
                  </a:extLst>
                </a:gridCol>
                <a:gridCol w="1507612">
                  <a:extLst>
                    <a:ext uri="{9D8B030D-6E8A-4147-A177-3AD203B41FA5}">
                      <a16:colId xmlns:a16="http://schemas.microsoft.com/office/drawing/2014/main" val="4088529533"/>
                    </a:ext>
                  </a:extLst>
                </a:gridCol>
              </a:tblGrid>
              <a:tr h="443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Meaning/significance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time relative to context; stated / implied references; multiple frequencies of stated/implied references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251569"/>
                  </a:ext>
                </a:extLst>
              </a:tr>
              <a:tr h="1289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 referenced in context to and in relation with: education, career, personal priorities, course work, searching for information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Opportunity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(time as the opportunity to  advance education and/or career; opportunity to do school work at own pace and on own time)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Strength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(invest time, save/ manage time, multi-task, time as a worthwhile investment)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Strategy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(strategic use of time with course work, managing priorities, searching for information, use time to reflect, problem solve, take a break)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Competitor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(time pressure, took a long time, a race against time, time wasters, time consuming, distractions)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Threat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(ran out of time, lost the race against time, no time left for assignment, or searching  information)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6741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Reason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learning (education and/or career)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911063"/>
                  </a:ext>
                </a:extLst>
              </a:tr>
              <a:tr h="567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(hardware, software)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304124"/>
                  </a:ext>
                </a:extLst>
              </a:tr>
              <a:tr h="567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Personal priorities (family, work, health)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666831"/>
                  </a:ext>
                </a:extLst>
              </a:tr>
              <a:tr h="567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Course work: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postings, assignments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readings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655985"/>
                  </a:ext>
                </a:extLst>
              </a:tr>
              <a:tr h="567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Information seeking (school, work, personal)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54" marR="5115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681207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41706" y="6441466"/>
            <a:ext cx="6280830" cy="404614"/>
          </a:xfrm>
        </p:spPr>
        <p:txBody>
          <a:bodyPr/>
          <a:lstStyle/>
          <a:p>
            <a:r>
              <a:rPr lang="en-CA" dirty="0" smtClean="0"/>
              <a:t> </a:t>
            </a:r>
            <a:r>
              <a:rPr lang="en-CA" sz="1400" b="1" dirty="0" smtClean="0"/>
              <a:t>n =  frequency of references         </a:t>
            </a:r>
            <a:r>
              <a:rPr lang="en-CA" sz="1400" dirty="0" smtClean="0"/>
              <a:t>Black (2014) p. 115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911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Final thoughts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379" y="1428750"/>
            <a:ext cx="9601200" cy="4846320"/>
          </a:xfrm>
        </p:spPr>
        <p:txBody>
          <a:bodyPr/>
          <a:lstStyle/>
          <a:p>
            <a:r>
              <a:rPr lang="en-CA" dirty="0" smtClean="0"/>
              <a:t>Participants appreciated and valued:</a:t>
            </a:r>
          </a:p>
          <a:p>
            <a:pPr lvl="1"/>
            <a:r>
              <a:rPr lang="en-CA" dirty="0" smtClean="0"/>
              <a:t>Asynchronous learning: for its benefits, convenience, independence, and the ability to manage time and coordinate courses with other courses and priorities </a:t>
            </a:r>
          </a:p>
          <a:p>
            <a:pPr lvl="1"/>
            <a:r>
              <a:rPr lang="en-CA" dirty="0" smtClean="0"/>
              <a:t>Asynchronous learning supported their academic needs and contributed to academic success</a:t>
            </a:r>
          </a:p>
          <a:p>
            <a:pPr lvl="1"/>
            <a:r>
              <a:rPr lang="en-CA" dirty="0" smtClean="0"/>
              <a:t>Strong pedagogical practices/approaches in instructors</a:t>
            </a:r>
          </a:p>
          <a:p>
            <a:pPr lvl="1"/>
            <a:r>
              <a:rPr lang="en-CA" dirty="0" smtClean="0"/>
              <a:t>Instructors adept at teaching in the online environment</a:t>
            </a:r>
          </a:p>
          <a:p>
            <a:pPr lvl="1"/>
            <a:r>
              <a:rPr lang="en-CA" dirty="0" smtClean="0"/>
              <a:t>Timely responses from instructors to their inquiries</a:t>
            </a:r>
          </a:p>
          <a:p>
            <a:pPr lvl="1"/>
            <a:r>
              <a:rPr lang="en-CA" dirty="0" smtClean="0"/>
              <a:t>Content in course shells well organized for ease of navigation</a:t>
            </a:r>
          </a:p>
          <a:p>
            <a:pPr lvl="1"/>
            <a:r>
              <a:rPr lang="en-CA" dirty="0" smtClean="0"/>
              <a:t>Course details, such as outlines, expectations, assignments and due dates clearly identified and described</a:t>
            </a:r>
          </a:p>
          <a:p>
            <a:pPr lvl="1"/>
            <a:r>
              <a:rPr lang="en-CA" dirty="0" smtClean="0"/>
              <a:t>Functioning links from course shells to resources – that is not broken</a:t>
            </a:r>
          </a:p>
          <a:p>
            <a:pPr lvl="1"/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12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rmAutofit fontScale="77500" lnSpcReduction="20000"/>
          </a:bodyPr>
          <a:lstStyle/>
          <a:p>
            <a:endParaRPr lang="en-CA" dirty="0" smtClean="0"/>
          </a:p>
          <a:p>
            <a:endParaRPr lang="en-CA" dirty="0"/>
          </a:p>
          <a:p>
            <a:pPr marL="0" indent="0" algn="ctr">
              <a:buNone/>
            </a:pPr>
            <a:endParaRPr lang="en-CA" sz="4000" b="1" i="1" dirty="0" smtClean="0"/>
          </a:p>
          <a:p>
            <a:pPr marL="0" indent="0" algn="ctr">
              <a:buNone/>
            </a:pPr>
            <a:endParaRPr lang="en-CA" sz="4000" b="1" i="1" dirty="0" smtClean="0"/>
          </a:p>
          <a:p>
            <a:pPr marL="0" indent="0" algn="ctr">
              <a:buNone/>
            </a:pPr>
            <a:r>
              <a:rPr lang="en-CA" sz="4000" b="1" i="1" dirty="0" smtClean="0"/>
              <a:t>Thank </a:t>
            </a:r>
            <a:r>
              <a:rPr lang="en-CA" sz="4000" b="1" i="1" dirty="0" smtClean="0"/>
              <a:t>you!! </a:t>
            </a:r>
          </a:p>
          <a:p>
            <a:pPr marL="0" indent="0">
              <a:buNone/>
            </a:pPr>
            <a:endParaRPr lang="en-CA" sz="1200" b="1" i="1" dirty="0" smtClean="0"/>
          </a:p>
          <a:p>
            <a:pPr marL="0" indent="0" algn="ctr">
              <a:buNone/>
            </a:pPr>
            <a:r>
              <a:rPr lang="en-CA" sz="4000" b="1" i="1" dirty="0" smtClean="0"/>
              <a:t>Questions? Contact me: </a:t>
            </a:r>
          </a:p>
          <a:p>
            <a:pPr marL="0" indent="0" algn="ctr">
              <a:buNone/>
            </a:pPr>
            <a:endParaRPr lang="en-CA" sz="4000" b="1" i="1" dirty="0"/>
          </a:p>
          <a:p>
            <a:pPr marL="0" indent="0" algn="ctr">
              <a:buNone/>
            </a:pPr>
            <a:r>
              <a:rPr lang="en-CA" sz="4000" b="1" i="1" dirty="0" smtClean="0"/>
              <a:t>nancyblack@nipissingu.ca</a:t>
            </a:r>
          </a:p>
          <a:p>
            <a:pPr marL="0" indent="0" algn="ctr">
              <a:buNone/>
            </a:pPr>
            <a:endParaRPr lang="en-CA" sz="4000" b="1" i="1" dirty="0" smtClean="0"/>
          </a:p>
          <a:p>
            <a:pPr marL="0" indent="0">
              <a:buNone/>
            </a:pPr>
            <a:r>
              <a:rPr lang="en-CA" sz="4000" b="1" i="1" dirty="0" smtClean="0"/>
              <a:t> </a:t>
            </a:r>
          </a:p>
          <a:p>
            <a:pPr marL="0" indent="0">
              <a:buNone/>
            </a:pPr>
            <a:endParaRPr lang="en-CA" sz="4000" b="1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0788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 - selected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46814"/>
            <a:ext cx="9601200" cy="510657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Antoine, J.E. (2011). </a:t>
            </a:r>
            <a:r>
              <a:rPr lang="en-US" i="1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e-Learning: A student’s perspective, a phenomenological investigation.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 (Doctoral dissertation). Available from ProQuest Dissertations &amp; Theses Full Text database. (UMI No. 3494459). </a:t>
            </a:r>
            <a:endParaRPr lang="en-CA" dirty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r>
              <a:rPr lang="en-US" dirty="0" smtClean="0"/>
              <a:t>Black</a:t>
            </a:r>
            <a:r>
              <a:rPr lang="en-US" dirty="0"/>
              <a:t>, N. E. (2014). </a:t>
            </a:r>
            <a:r>
              <a:rPr lang="en-US" i="1" dirty="0"/>
              <a:t>The information seeking experiences of the post-secondary distance/online student</a:t>
            </a:r>
            <a:r>
              <a:rPr lang="en-US" dirty="0"/>
              <a:t> (T). University of British Columbia.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open.library.ubc.ca/collections/ubctheses/24/items/1.0135620</a:t>
            </a: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MX" sz="800" dirty="0" smtClean="0">
              <a:solidFill>
                <a:srgbClr val="000000"/>
              </a:solidFill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MX" dirty="0" smtClean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Burgstahler</a:t>
            </a:r>
            <a:r>
              <a:rPr lang="es-MX" dirty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, S., Corrigan, B., &amp; </a:t>
            </a:r>
            <a:r>
              <a:rPr lang="es-MX" dirty="0" err="1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McCarter</a:t>
            </a:r>
            <a:r>
              <a:rPr lang="es-MX" dirty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, J. (2004). </a:t>
            </a:r>
            <a:r>
              <a:rPr lang="en-US" dirty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Making distance learning courses accessible to student and instructors with disabilities: a case study. </a:t>
            </a:r>
            <a:r>
              <a:rPr lang="en-US" i="1" dirty="0" smtClean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Internet </a:t>
            </a:r>
            <a:r>
              <a:rPr lang="en-US" i="1" dirty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and Higher Education, 7</a:t>
            </a:r>
            <a:r>
              <a:rPr lang="en-US" dirty="0">
                <a:solidFill>
                  <a:srgbClr val="000000"/>
                </a:solidFill>
                <a:latin typeface="Franklin Gothic Book" panose="020B0503020102020204" pitchFamily="34" charset="0"/>
                <a:ea typeface="Times New Roman" panose="02020603050405020304" pitchFamily="18" charset="0"/>
              </a:rPr>
              <a:t> (3), 233-246. 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doi:10.1016/j.iheduc.2004.06.004</a:t>
            </a:r>
            <a:endParaRPr lang="en-CA" dirty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800" dirty="0" smtClean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Case</a:t>
            </a:r>
            <a:r>
              <a:rPr lang="en-US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D.O. (2007). </a:t>
            </a:r>
            <a:r>
              <a:rPr lang="en-US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Looking for information: a survey of research on information seeking, needs, and behavior</a:t>
            </a:r>
            <a:r>
              <a:rPr lang="en-US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 New York, NY: Elsevier. </a:t>
            </a:r>
            <a:endParaRPr lang="en-US" dirty="0" smtClean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800" dirty="0">
              <a:latin typeface="+mj-lt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Ellis, D. (1997). Information-seeking </a:t>
            </a:r>
            <a:r>
              <a:rPr lang="en-US" dirty="0" err="1">
                <a:latin typeface="+mj-lt"/>
                <a:ea typeface="Times New Roman" panose="02020603050405020304" pitchFamily="18" charset="0"/>
              </a:rPr>
              <a:t>behaviour</a:t>
            </a:r>
            <a:r>
              <a:rPr lang="en-US" dirty="0">
                <a:latin typeface="+mj-lt"/>
                <a:ea typeface="Times New Roman" panose="02020603050405020304" pitchFamily="18" charset="0"/>
              </a:rPr>
              <a:t>.  In: J. Feather &amp; </a:t>
            </a:r>
            <a:r>
              <a:rPr lang="en-US" dirty="0" err="1">
                <a:latin typeface="+mj-lt"/>
                <a:ea typeface="Times New Roman" panose="02020603050405020304" pitchFamily="18" charset="0"/>
              </a:rPr>
              <a:t>P.Sturges</a:t>
            </a:r>
            <a:r>
              <a:rPr lang="en-US" dirty="0">
                <a:latin typeface="+mj-lt"/>
                <a:ea typeface="Times New Roman" panose="02020603050405020304" pitchFamily="18" charset="0"/>
              </a:rPr>
              <a:t> (Eds.), </a:t>
            </a:r>
            <a:r>
              <a:rPr lang="en-US" i="1" dirty="0">
                <a:latin typeface="+mj-lt"/>
                <a:ea typeface="Times New Roman" panose="02020603050405020304" pitchFamily="18" charset="0"/>
              </a:rPr>
              <a:t>International encyclopedia of information and library science </a:t>
            </a:r>
            <a:r>
              <a:rPr lang="en-US" dirty="0">
                <a:latin typeface="+mj-lt"/>
                <a:ea typeface="Times New Roman" panose="02020603050405020304" pitchFamily="18" charset="0"/>
              </a:rPr>
              <a:t>(pp. 216-217). London, UK: Routledge.</a:t>
            </a:r>
            <a:endParaRPr lang="en-CA" dirty="0">
              <a:latin typeface="+mj-lt"/>
              <a:ea typeface="Times New Roman" panose="02020603050405020304" pitchFamily="18" charset="0"/>
            </a:endParaRP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178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References - selected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502229"/>
            <a:ext cx="9601200" cy="4951157"/>
          </a:xfrm>
        </p:spPr>
        <p:txBody>
          <a:bodyPr>
            <a:normAutofit lnSpcReduction="10000"/>
          </a:bodyPr>
          <a:lstStyle/>
          <a:p>
            <a:pPr marL="457200" lvl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91B0E"/>
                </a:solidFill>
              </a:rPr>
              <a:t>Gross, M., &amp; Latham, D. (2012). What’s skill got to do with it?: Information literacy skills and self-views of ability among first-year college students. </a:t>
            </a:r>
            <a:r>
              <a:rPr lang="en-US" i="1" dirty="0">
                <a:solidFill>
                  <a:srgbClr val="191B0E"/>
                </a:solidFill>
              </a:rPr>
              <a:t>Journal of the American Society for Information Science and Technology, 63</a:t>
            </a:r>
            <a:r>
              <a:rPr lang="en-US" dirty="0">
                <a:solidFill>
                  <a:srgbClr val="191B0E"/>
                </a:solidFill>
              </a:rPr>
              <a:t> (3), 574-583. </a:t>
            </a:r>
            <a:r>
              <a:rPr lang="en-US" dirty="0" err="1">
                <a:solidFill>
                  <a:srgbClr val="191B0E"/>
                </a:solidFill>
              </a:rPr>
              <a:t>doi</a:t>
            </a:r>
            <a:r>
              <a:rPr lang="en-US" dirty="0">
                <a:solidFill>
                  <a:srgbClr val="191B0E"/>
                </a:solidFill>
              </a:rPr>
              <a:t>: 10.1002/asi.21681</a:t>
            </a:r>
            <a:endParaRPr lang="en-CA" dirty="0">
              <a:solidFill>
                <a:srgbClr val="191B0E"/>
              </a:solidFill>
            </a:endParaRPr>
          </a:p>
          <a:p>
            <a:r>
              <a:rPr lang="en-US" dirty="0" err="1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Kramarae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, C. (2001). </a:t>
            </a:r>
            <a:r>
              <a:rPr lang="en-US" i="1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The third shift: women learning online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. Washington, DC: </a:t>
            </a:r>
            <a:r>
              <a:rPr lang="en-CA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American Association of University Women Educational Foundation. Retrieved November 20, 2013 from </a:t>
            </a:r>
            <a:r>
              <a:rPr lang="en-CA" u="sng" dirty="0">
                <a:solidFill>
                  <a:srgbClr val="0000FF"/>
                </a:solidFill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http://www.aauw.org/files/2013/02/The-Third-Shift-Women-Learning-Online-2001.pdf</a:t>
            </a:r>
            <a:r>
              <a:rPr lang="en-CA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dirty="0" smtClean="0"/>
              <a:t>Kruger</a:t>
            </a:r>
            <a:r>
              <a:rPr lang="en-US" dirty="0"/>
              <a:t>, J., &amp; Dunning, D. (1999). Unskilled and unaware of it: How difficulties in recognizing one’s own incompetence lead to inflated self-assessments. </a:t>
            </a:r>
            <a:r>
              <a:rPr lang="en-US" i="1" dirty="0"/>
              <a:t>Journal of Personality and Social Psychology, 77</a:t>
            </a:r>
            <a:r>
              <a:rPr lang="en-US" dirty="0"/>
              <a:t> (6), 1121-1134.  </a:t>
            </a:r>
            <a:endParaRPr lang="en-US" dirty="0" smtClean="0"/>
          </a:p>
          <a:p>
            <a:r>
              <a:rPr lang="en-US" dirty="0" err="1" smtClean="0">
                <a:ea typeface="Times New Roman" panose="02020603050405020304" pitchFamily="18" charset="0"/>
              </a:rPr>
              <a:t>Shea</a:t>
            </a:r>
            <a:r>
              <a:rPr lang="en-US" dirty="0">
                <a:ea typeface="Times New Roman" panose="02020603050405020304" pitchFamily="18" charset="0"/>
              </a:rPr>
              <a:t>, P., &amp; </a:t>
            </a:r>
            <a:r>
              <a:rPr lang="en-US" dirty="0" err="1">
                <a:ea typeface="Times New Roman" panose="02020603050405020304" pitchFamily="18" charset="0"/>
              </a:rPr>
              <a:t>Bidjerano</a:t>
            </a:r>
            <a:r>
              <a:rPr lang="en-US" dirty="0">
                <a:ea typeface="Times New Roman" panose="02020603050405020304" pitchFamily="18" charset="0"/>
              </a:rPr>
              <a:t>, T. (2010). Learning presence: Towards a theory of self-efficacy, self-regulation, and the development of a communities of inquiry in online and blended learning environments. </a:t>
            </a:r>
            <a:r>
              <a:rPr lang="en-US" i="1" dirty="0">
                <a:ea typeface="Times New Roman" panose="02020603050405020304" pitchFamily="18" charset="0"/>
              </a:rPr>
              <a:t>Computers &amp; Education, 55</a:t>
            </a:r>
            <a:r>
              <a:rPr lang="en-US" dirty="0">
                <a:ea typeface="Times New Roman" panose="02020603050405020304" pitchFamily="18" charset="0"/>
              </a:rPr>
              <a:t> (4), 1721-1731.</a:t>
            </a:r>
            <a:r>
              <a:rPr lang="en-US" sz="800" dirty="0">
                <a:solidFill>
                  <a:srgbClr val="000000"/>
                </a:solidFill>
                <a:ea typeface="Times New Roman" panose="02020603050405020304" pitchFamily="18" charset="0"/>
                <a:cs typeface="AdvOT863180fb"/>
              </a:rPr>
              <a:t> </a:t>
            </a:r>
            <a:r>
              <a:rPr lang="en-US" dirty="0">
                <a:ea typeface="Times New Roman" panose="02020603050405020304" pitchFamily="18" charset="0"/>
              </a:rPr>
              <a:t>doi:10.1016/j.compedu.2010.07.017</a:t>
            </a:r>
            <a:endParaRPr lang="en-CA" dirty="0">
              <a:ea typeface="Times New Roman" panose="02020603050405020304" pitchFamily="18" charset="0"/>
            </a:endParaRPr>
          </a:p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00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Definitions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41416"/>
            <a:ext cx="9601200" cy="4467497"/>
          </a:xfrm>
        </p:spPr>
        <p:txBody>
          <a:bodyPr/>
          <a:lstStyle/>
          <a:p>
            <a:r>
              <a:rPr lang="en-CA" b="1" dirty="0" smtClean="0"/>
              <a:t>Distance/online learning</a:t>
            </a:r>
            <a:r>
              <a:rPr lang="en-CA" dirty="0" smtClean="0"/>
              <a:t>: a system and process of connecting students, teachers, and learning resources when they are not in the same location (</a:t>
            </a:r>
            <a:r>
              <a:rPr lang="en-CA" dirty="0" err="1" smtClean="0"/>
              <a:t>Kramarae</a:t>
            </a:r>
            <a:r>
              <a:rPr lang="en-CA" dirty="0" smtClean="0"/>
              <a:t>)</a:t>
            </a:r>
          </a:p>
          <a:p>
            <a:r>
              <a:rPr lang="en-CA" b="1" dirty="0" smtClean="0"/>
              <a:t>Information seeking</a:t>
            </a:r>
            <a:r>
              <a:rPr lang="en-CA" dirty="0" smtClean="0"/>
              <a:t>: a conscious effort to acquire information in response to a need or a gap in knowledge (Case)</a:t>
            </a:r>
          </a:p>
          <a:p>
            <a:r>
              <a:rPr lang="en-CA" b="1" dirty="0" smtClean="0"/>
              <a:t>Information seeking behaviour</a:t>
            </a:r>
            <a:r>
              <a:rPr lang="en-CA" dirty="0" smtClean="0"/>
              <a:t>: complex patterns of actions and interactions which people engage in when seeking information of whatever kind and for whatever purpose (Ellis); encompasses information seeking as well as the totality of other </a:t>
            </a:r>
            <a:r>
              <a:rPr lang="en-CA" i="1" dirty="0" smtClean="0"/>
              <a:t>unintentional</a:t>
            </a:r>
            <a:r>
              <a:rPr lang="en-CA" dirty="0" smtClean="0"/>
              <a:t> or </a:t>
            </a:r>
            <a:r>
              <a:rPr lang="en-CA" i="1" dirty="0" smtClean="0"/>
              <a:t>passive</a:t>
            </a:r>
            <a:r>
              <a:rPr lang="en-CA" dirty="0" smtClean="0"/>
              <a:t> behaviours (such as glimpsing or encountering information), as well as purposive behaviours that do not involve seeking, such as actively </a:t>
            </a:r>
            <a:r>
              <a:rPr lang="en-CA" i="1" dirty="0" smtClean="0"/>
              <a:t>avoiding</a:t>
            </a:r>
            <a:r>
              <a:rPr lang="en-CA" dirty="0" smtClean="0"/>
              <a:t> information (Case)</a:t>
            </a:r>
          </a:p>
          <a:p>
            <a:r>
              <a:rPr lang="en-CA" b="1" dirty="0" smtClean="0"/>
              <a:t>Dunning-Kruger Effect</a:t>
            </a:r>
            <a:r>
              <a:rPr lang="en-CA" dirty="0" smtClean="0"/>
              <a:t>: people with low ability overestimate their competence; people with high ability underestimate their competence (Kruger, Dunning)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79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05243"/>
            <a:ext cx="9601200" cy="4948143"/>
          </a:xfrm>
        </p:spPr>
        <p:txBody>
          <a:bodyPr>
            <a:normAutofit/>
          </a:bodyPr>
          <a:lstStyle/>
          <a:p>
            <a:pPr lvl="0"/>
            <a:r>
              <a:rPr lang="en-CA" dirty="0" smtClean="0">
                <a:solidFill>
                  <a:srgbClr val="191B0E"/>
                </a:solidFill>
              </a:rPr>
              <a:t>Investigated: Information seeking experiences of distance/online learners – specifically the transformative nature of information seeking; interested in: </a:t>
            </a:r>
          </a:p>
          <a:p>
            <a:pPr lvl="1"/>
            <a:r>
              <a:rPr lang="en-CA" dirty="0" smtClean="0">
                <a:solidFill>
                  <a:srgbClr val="191B0E"/>
                </a:solidFill>
              </a:rPr>
              <a:t>contexts of experiences and how those experiences were manifested in their information seeking behaviour</a:t>
            </a:r>
          </a:p>
          <a:p>
            <a:pPr lvl="1"/>
            <a:r>
              <a:rPr lang="en-CA" dirty="0" smtClean="0">
                <a:solidFill>
                  <a:srgbClr val="191B0E"/>
                </a:solidFill>
              </a:rPr>
              <a:t>barriers hindering information seeking</a:t>
            </a:r>
          </a:p>
          <a:p>
            <a:pPr lvl="1"/>
            <a:r>
              <a:rPr lang="en-CA" dirty="0" smtClean="0">
                <a:solidFill>
                  <a:srgbClr val="191B0E"/>
                </a:solidFill>
              </a:rPr>
              <a:t>strategies employed when seeking information </a:t>
            </a:r>
          </a:p>
          <a:p>
            <a:pPr lvl="1"/>
            <a:endParaRPr lang="en-CA" dirty="0">
              <a:solidFill>
                <a:srgbClr val="191B0E"/>
              </a:solidFill>
            </a:endParaRPr>
          </a:p>
          <a:p>
            <a:r>
              <a:rPr lang="en-CA" dirty="0" smtClean="0">
                <a:solidFill>
                  <a:srgbClr val="191B0E"/>
                </a:solidFill>
              </a:rPr>
              <a:t>Results revealed how participants’ perceptions and attitudes influenced their information seeking behaviour (17 participants - experienced f2f and online)</a:t>
            </a:r>
          </a:p>
          <a:p>
            <a:pPr lvl="1"/>
            <a:r>
              <a:rPr lang="en-CA" dirty="0" smtClean="0">
                <a:solidFill>
                  <a:srgbClr val="191B0E"/>
                </a:solidFill>
              </a:rPr>
              <a:t>high value placed on time (evidence of relational dynamic of time, motivation, domain knowledge and source preference – when seeking information)</a:t>
            </a:r>
          </a:p>
          <a:p>
            <a:pPr lvl="1"/>
            <a:r>
              <a:rPr lang="en-CA" dirty="0" smtClean="0">
                <a:solidFill>
                  <a:srgbClr val="191B0E"/>
                </a:solidFill>
              </a:rPr>
              <a:t>Dunning-Kruger Effect (evident in information seeking behaviour)</a:t>
            </a:r>
          </a:p>
          <a:p>
            <a:pPr lvl="1"/>
            <a:r>
              <a:rPr lang="en-US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searching 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experiences </a:t>
            </a:r>
            <a:r>
              <a:rPr lang="en-US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altered 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or </a:t>
            </a:r>
            <a:r>
              <a:rPr lang="en-US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transformed information </a:t>
            </a:r>
            <a:r>
              <a:rPr lang="en-US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searching </a:t>
            </a:r>
            <a:r>
              <a:rPr lang="en-US" dirty="0" err="1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behaviour</a:t>
            </a:r>
            <a:r>
              <a:rPr lang="en-US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 </a:t>
            </a:r>
            <a:endParaRPr lang="en-CA" dirty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lvl="1"/>
            <a:endParaRPr lang="en-CA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781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Elements valued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75582"/>
            <a:ext cx="9601200" cy="4877804"/>
          </a:xfrm>
        </p:spPr>
        <p:txBody>
          <a:bodyPr>
            <a:normAutofit fontScale="92500"/>
          </a:bodyPr>
          <a:lstStyle/>
          <a:p>
            <a:pPr lvl="0"/>
            <a:r>
              <a:rPr lang="en-CA" dirty="0">
                <a:solidFill>
                  <a:srgbClr val="191B0E"/>
                </a:solidFill>
              </a:rPr>
              <a:t>Share </a:t>
            </a:r>
            <a:r>
              <a:rPr lang="en-CA" dirty="0" smtClean="0">
                <a:solidFill>
                  <a:srgbClr val="191B0E"/>
                </a:solidFill>
              </a:rPr>
              <a:t>insights </a:t>
            </a:r>
            <a:r>
              <a:rPr lang="en-CA" dirty="0">
                <a:solidFill>
                  <a:srgbClr val="191B0E"/>
                </a:solidFill>
              </a:rPr>
              <a:t>from student perspective of online learning experiences </a:t>
            </a:r>
          </a:p>
          <a:p>
            <a:pPr lvl="0"/>
            <a:r>
              <a:rPr lang="en-CA" dirty="0">
                <a:solidFill>
                  <a:srgbClr val="191B0E"/>
                </a:solidFill>
              </a:rPr>
              <a:t>Highlight the elements particularly valued </a:t>
            </a:r>
            <a:r>
              <a:rPr lang="en-CA" dirty="0" smtClean="0">
                <a:solidFill>
                  <a:srgbClr val="191B0E"/>
                </a:solidFill>
              </a:rPr>
              <a:t>by participants </a:t>
            </a:r>
          </a:p>
          <a:p>
            <a:pPr lvl="0"/>
            <a:r>
              <a:rPr lang="en-CA" dirty="0" smtClean="0"/>
              <a:t>Working at own pace, flexibility</a:t>
            </a:r>
            <a:r>
              <a:rPr lang="en-CA" dirty="0"/>
              <a:t>, independent, convenience, </a:t>
            </a:r>
            <a:r>
              <a:rPr lang="en-CA" dirty="0" smtClean="0"/>
              <a:t>options, personal priorities </a:t>
            </a:r>
          </a:p>
          <a:p>
            <a:pPr lvl="0"/>
            <a:r>
              <a:rPr lang="en-CA" dirty="0" smtClean="0"/>
              <a:t>Asynchronous delivery – very appealing;  met their needs, requirements, priorities 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Time  - 263 references to time – linked to preference/value for </a:t>
            </a:r>
            <a:r>
              <a:rPr lang="en-CA" dirty="0"/>
              <a:t>asynchronous delivery </a:t>
            </a:r>
          </a:p>
          <a:p>
            <a:pPr lvl="1"/>
            <a:r>
              <a:rPr lang="en-CA" dirty="0" smtClean="0"/>
              <a:t>Time management </a:t>
            </a:r>
          </a:p>
          <a:p>
            <a:pPr lvl="1"/>
            <a:r>
              <a:rPr lang="en-CA" dirty="0" smtClean="0"/>
              <a:t>Time control </a:t>
            </a:r>
          </a:p>
          <a:p>
            <a:pPr lvl="1"/>
            <a:r>
              <a:rPr lang="en-CA" dirty="0" smtClean="0"/>
              <a:t>Time saving </a:t>
            </a:r>
          </a:p>
          <a:p>
            <a:pPr lvl="1"/>
            <a:r>
              <a:rPr lang="en-CA" dirty="0" smtClean="0"/>
              <a:t>Technology, scheduling, managing multiple priorities</a:t>
            </a:r>
          </a:p>
          <a:p>
            <a:pPr lvl="1"/>
            <a:r>
              <a:rPr lang="en-CA" dirty="0" smtClean="0"/>
              <a:t>Family and personal priorities </a:t>
            </a:r>
          </a:p>
          <a:p>
            <a:pPr lvl="1"/>
            <a:r>
              <a:rPr lang="en-CA" dirty="0" smtClean="0"/>
              <a:t>Time wasting  - very little tolerance, resentful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149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37957" y="6143897"/>
            <a:ext cx="6280830" cy="404614"/>
          </a:xfrm>
        </p:spPr>
        <p:txBody>
          <a:bodyPr/>
          <a:lstStyle/>
          <a:p>
            <a:r>
              <a:rPr lang="en-CA" sz="1400" b="1" dirty="0" smtClean="0"/>
              <a:t>n = participants             </a:t>
            </a:r>
            <a:r>
              <a:rPr lang="en-CA" sz="1400" dirty="0" smtClean="0"/>
              <a:t>Black (2014) p. 123</a:t>
            </a:r>
            <a:endParaRPr lang="en-CA" sz="1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518919"/>
              </p:ext>
            </p:extLst>
          </p:nvPr>
        </p:nvGraphicFramePr>
        <p:xfrm>
          <a:off x="1449977" y="836026"/>
          <a:ext cx="9901645" cy="5048854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077365">
                  <a:extLst>
                    <a:ext uri="{9D8B030D-6E8A-4147-A177-3AD203B41FA5}">
                      <a16:colId xmlns:a16="http://schemas.microsoft.com/office/drawing/2014/main" val="3768099222"/>
                    </a:ext>
                  </a:extLst>
                </a:gridCol>
                <a:gridCol w="1235726">
                  <a:extLst>
                    <a:ext uri="{9D8B030D-6E8A-4147-A177-3AD203B41FA5}">
                      <a16:colId xmlns:a16="http://schemas.microsoft.com/office/drawing/2014/main" val="3464710304"/>
                    </a:ext>
                  </a:extLst>
                </a:gridCol>
                <a:gridCol w="1235726">
                  <a:extLst>
                    <a:ext uri="{9D8B030D-6E8A-4147-A177-3AD203B41FA5}">
                      <a16:colId xmlns:a16="http://schemas.microsoft.com/office/drawing/2014/main" val="4111442804"/>
                    </a:ext>
                  </a:extLst>
                </a:gridCol>
                <a:gridCol w="1336722">
                  <a:extLst>
                    <a:ext uri="{9D8B030D-6E8A-4147-A177-3AD203B41FA5}">
                      <a16:colId xmlns:a16="http://schemas.microsoft.com/office/drawing/2014/main" val="2140875654"/>
                    </a:ext>
                  </a:extLst>
                </a:gridCol>
                <a:gridCol w="1338702">
                  <a:extLst>
                    <a:ext uri="{9D8B030D-6E8A-4147-A177-3AD203B41FA5}">
                      <a16:colId xmlns:a16="http://schemas.microsoft.com/office/drawing/2014/main" val="1054775563"/>
                    </a:ext>
                  </a:extLst>
                </a:gridCol>
                <a:gridCol w="1340682">
                  <a:extLst>
                    <a:ext uri="{9D8B030D-6E8A-4147-A177-3AD203B41FA5}">
                      <a16:colId xmlns:a16="http://schemas.microsoft.com/office/drawing/2014/main" val="4213514677"/>
                    </a:ext>
                  </a:extLst>
                </a:gridCol>
                <a:gridCol w="1336722">
                  <a:extLst>
                    <a:ext uri="{9D8B030D-6E8A-4147-A177-3AD203B41FA5}">
                      <a16:colId xmlns:a16="http://schemas.microsoft.com/office/drawing/2014/main" val="1209027940"/>
                    </a:ext>
                  </a:extLst>
                </a:gridCol>
              </a:tblGrid>
              <a:tr h="1179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Elements  identified as inherent to the distance/online learning experience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Value placed on the elements of the learning experience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Types of experiences and reactions: positive, challenging, mixed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feelings cancel the negative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692395"/>
                  </a:ext>
                </a:extLst>
              </a:tr>
              <a:tr h="1327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Element / feature / attribute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Necessary/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desirable 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required/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 value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Not necessary/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ambivalent/  not an issue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 value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 experiences / favourable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Challenging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/ unfavourable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Mixed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mixed 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feelings cancel mixed or challenging experiences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109808"/>
                  </a:ext>
                </a:extLst>
              </a:tr>
              <a:tr h="651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 (within their control)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537104"/>
                  </a:ext>
                </a:extLst>
              </a:tr>
              <a:tr h="371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Physical settings (home)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867992"/>
                  </a:ext>
                </a:extLst>
              </a:tr>
              <a:tr h="663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Independence, working at own pace, flexibility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767945"/>
                  </a:ext>
                </a:extLst>
              </a:tr>
              <a:tr h="397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Instructor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305687"/>
                  </a:ext>
                </a:extLst>
              </a:tr>
              <a:tr h="397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interest/ success/drive/need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122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51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9144" y="6289597"/>
            <a:ext cx="6280830" cy="404614"/>
          </a:xfrm>
        </p:spPr>
        <p:txBody>
          <a:bodyPr/>
          <a:lstStyle/>
          <a:p>
            <a:r>
              <a:rPr lang="en-CA" sz="1400" b="1" dirty="0"/>
              <a:t> </a:t>
            </a:r>
            <a:r>
              <a:rPr lang="en-CA" sz="1400" b="1" dirty="0" smtClean="0"/>
              <a:t>n = participants                </a:t>
            </a:r>
            <a:r>
              <a:rPr lang="en-CA" sz="1400" dirty="0"/>
              <a:t>Black (2014) p. 123</a:t>
            </a:r>
            <a:endParaRPr lang="en-CA" sz="1400" b="1" dirty="0"/>
          </a:p>
          <a:p>
            <a:endParaRPr lang="en-CA" sz="1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6</a:t>
            </a:fld>
            <a:endParaRPr lang="en-CA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25219"/>
              </p:ext>
            </p:extLst>
          </p:nvPr>
        </p:nvGraphicFramePr>
        <p:xfrm>
          <a:off x="1069144" y="520506"/>
          <a:ext cx="10396024" cy="569150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181086">
                  <a:extLst>
                    <a:ext uri="{9D8B030D-6E8A-4147-A177-3AD203B41FA5}">
                      <a16:colId xmlns:a16="http://schemas.microsoft.com/office/drawing/2014/main" val="1331035393"/>
                    </a:ext>
                  </a:extLst>
                </a:gridCol>
                <a:gridCol w="1297424">
                  <a:extLst>
                    <a:ext uri="{9D8B030D-6E8A-4147-A177-3AD203B41FA5}">
                      <a16:colId xmlns:a16="http://schemas.microsoft.com/office/drawing/2014/main" val="2919085171"/>
                    </a:ext>
                  </a:extLst>
                </a:gridCol>
                <a:gridCol w="1297424">
                  <a:extLst>
                    <a:ext uri="{9D8B030D-6E8A-4147-A177-3AD203B41FA5}">
                      <a16:colId xmlns:a16="http://schemas.microsoft.com/office/drawing/2014/main" val="3124891539"/>
                    </a:ext>
                  </a:extLst>
                </a:gridCol>
                <a:gridCol w="1403463">
                  <a:extLst>
                    <a:ext uri="{9D8B030D-6E8A-4147-A177-3AD203B41FA5}">
                      <a16:colId xmlns:a16="http://schemas.microsoft.com/office/drawing/2014/main" val="394324439"/>
                    </a:ext>
                  </a:extLst>
                </a:gridCol>
                <a:gridCol w="1405543">
                  <a:extLst>
                    <a:ext uri="{9D8B030D-6E8A-4147-A177-3AD203B41FA5}">
                      <a16:colId xmlns:a16="http://schemas.microsoft.com/office/drawing/2014/main" val="4060980714"/>
                    </a:ext>
                  </a:extLst>
                </a:gridCol>
                <a:gridCol w="1407621">
                  <a:extLst>
                    <a:ext uri="{9D8B030D-6E8A-4147-A177-3AD203B41FA5}">
                      <a16:colId xmlns:a16="http://schemas.microsoft.com/office/drawing/2014/main" val="3038935486"/>
                    </a:ext>
                  </a:extLst>
                </a:gridCol>
                <a:gridCol w="1403463">
                  <a:extLst>
                    <a:ext uri="{9D8B030D-6E8A-4147-A177-3AD203B41FA5}">
                      <a16:colId xmlns:a16="http://schemas.microsoft.com/office/drawing/2014/main" val="1987568372"/>
                    </a:ext>
                  </a:extLst>
                </a:gridCol>
              </a:tblGrid>
              <a:tr h="1451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Elements 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identified as inherent to the distance/online learning experience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Value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placed on the elements of the learning experience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Types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experiences and reactions: positive, challenging, mixed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feelings cancel the negative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453117"/>
                  </a:ext>
                </a:extLst>
              </a:tr>
              <a:tr h="1249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Element / feature / attribute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Necessary/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desirable 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required/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 value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Not necessary/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ambivalent/  not an issue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 value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 experiences / favourable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Challenging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/ unfavourable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Mixed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experiences/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mixed reactions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feelings cancel mixed or challenging experiences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374918"/>
                  </a:ext>
                </a:extLst>
              </a:tr>
              <a:tr h="398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Course delivery / platform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064614"/>
                  </a:ext>
                </a:extLst>
              </a:tr>
              <a:tr h="398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Pedagogy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641522"/>
                  </a:ext>
                </a:extLst>
              </a:tr>
              <a:tr h="344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Course content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586306"/>
                  </a:ext>
                </a:extLst>
              </a:tr>
              <a:tr h="4839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Multi-tasking 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690461"/>
                  </a:ext>
                </a:extLst>
              </a:tr>
              <a:tr h="398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(robust) 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386190"/>
                  </a:ext>
                </a:extLst>
              </a:tr>
              <a:tr h="5157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Collaboration (group </a:t>
                      </a:r>
                      <a:r>
                        <a:rPr lang="en-US" sz="140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work)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59447"/>
                  </a:ext>
                </a:extLst>
              </a:tr>
              <a:tr h="451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Isolation (sense/feeling)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0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Participant comments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7828" y="1983546"/>
            <a:ext cx="9601200" cy="3671666"/>
          </a:xfrm>
        </p:spPr>
        <p:txBody>
          <a:bodyPr/>
          <a:lstStyle/>
          <a:p>
            <a:r>
              <a:rPr lang="en-CA" dirty="0" smtClean="0"/>
              <a:t>Next four slides highlight participant comments, reflections and opinions </a:t>
            </a:r>
          </a:p>
          <a:p>
            <a:r>
              <a:rPr lang="en-CA" dirty="0" smtClean="0"/>
              <a:t>Comments organized into categories/themes: 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time saving, time management, technology as time saving tool</a:t>
            </a:r>
          </a:p>
          <a:p>
            <a:pPr lvl="1"/>
            <a:r>
              <a:rPr lang="en-CA" dirty="0" smtClean="0"/>
              <a:t>scheduling school, scheduling school with work, multitasking </a:t>
            </a:r>
          </a:p>
          <a:p>
            <a:pPr lvl="1"/>
            <a:r>
              <a:rPr lang="en-CA" dirty="0" smtClean="0"/>
              <a:t>family priorities </a:t>
            </a:r>
          </a:p>
          <a:p>
            <a:pPr lvl="1"/>
            <a:r>
              <a:rPr lang="en-CA" dirty="0" smtClean="0"/>
              <a:t>wasting time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199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788120"/>
              </p:ext>
            </p:extLst>
          </p:nvPr>
        </p:nvGraphicFramePr>
        <p:xfrm>
          <a:off x="1519311" y="604911"/>
          <a:ext cx="10044331" cy="5790241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016929">
                  <a:extLst>
                    <a:ext uri="{9D8B030D-6E8A-4147-A177-3AD203B41FA5}">
                      <a16:colId xmlns:a16="http://schemas.microsoft.com/office/drawing/2014/main" val="454993601"/>
                    </a:ext>
                  </a:extLst>
                </a:gridCol>
                <a:gridCol w="7027402">
                  <a:extLst>
                    <a:ext uri="{9D8B030D-6E8A-4147-A177-3AD203B41FA5}">
                      <a16:colId xmlns:a16="http://schemas.microsoft.com/office/drawing/2014/main" val="1271375835"/>
                    </a:ext>
                  </a:extLst>
                </a:gridCol>
              </a:tblGrid>
              <a:tr h="521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comments about time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Representative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participant comments about the value of time in relationship with online 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learning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650889"/>
                  </a:ext>
                </a:extLst>
              </a:tr>
              <a:tr h="1086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 saved (by taking online / distance learning)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“you save time doing online classes”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can work at my own pace, on my own time, I’m in control”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 saves time” 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need to save time, I have to control my time”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“I have time to think about my postings – my postings are better”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434483"/>
                  </a:ext>
                </a:extLst>
              </a:tr>
              <a:tr h="213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Time management (course work, personal priorities, searching for information)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“it’s easier to manage everything when I work at home”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“I’m better prepared for classes when I work online”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“you can manage time for school work, looking for things, other things you need to do”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to be very structured about my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a lot of priorities – I have to manage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ADD – it’s important to have structure and plan my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“time is valuable – I have to make it work”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wouldn’t be able to manage everything if I couldn’t take an online course”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carve time out for school work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749055"/>
                  </a:ext>
                </a:extLst>
              </a:tr>
              <a:tr h="1782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(as a time saving tool for online learning)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“it’s so much easier now with the technology – everything’s online – it saves time, it’s convenient”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“the technology is great – I can work at home and manage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“e-mail, chatting, posting, so convenient, so fast, so easy – I love it”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remember going to the library to look up things, now I can find everything online from home – it’s so much easier and saves time”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“It’s organized – the expectations are clear – I work on my own time and do the assignments, the postings, the quizzes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624" marR="5662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944747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19311" y="6453386"/>
            <a:ext cx="6280830" cy="404614"/>
          </a:xfrm>
        </p:spPr>
        <p:txBody>
          <a:bodyPr/>
          <a:lstStyle/>
          <a:p>
            <a:r>
              <a:rPr lang="en-CA" dirty="0" smtClean="0"/>
              <a:t> </a:t>
            </a:r>
            <a:r>
              <a:rPr lang="en-CA" sz="1400" dirty="0" smtClean="0"/>
              <a:t>Black (2014) p. 111 - 112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52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051712"/>
              </p:ext>
            </p:extLst>
          </p:nvPr>
        </p:nvGraphicFramePr>
        <p:xfrm>
          <a:off x="1364567" y="689315"/>
          <a:ext cx="10339754" cy="584879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105661">
                  <a:extLst>
                    <a:ext uri="{9D8B030D-6E8A-4147-A177-3AD203B41FA5}">
                      <a16:colId xmlns:a16="http://schemas.microsoft.com/office/drawing/2014/main" val="4016074804"/>
                    </a:ext>
                  </a:extLst>
                </a:gridCol>
                <a:gridCol w="7234093">
                  <a:extLst>
                    <a:ext uri="{9D8B030D-6E8A-4147-A177-3AD203B41FA5}">
                      <a16:colId xmlns:a16="http://schemas.microsoft.com/office/drawing/2014/main" val="2448467736"/>
                    </a:ext>
                  </a:extLst>
                </a:gridCol>
              </a:tblGrid>
              <a:tr h="5230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 of comments about time 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CA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Representative participant comments about the value of time in relationship with online 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learning </a:t>
                      </a: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experiences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28174"/>
                  </a:ext>
                </a:extLst>
              </a:tr>
              <a:tr h="7430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Scheduling classes (the convenience of taking an online course to manage scheduling conflicts)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“the [face-to-face] class I wanted conflicted with another – so I took it online – it saved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458672"/>
                  </a:ext>
                </a:extLst>
              </a:tr>
              <a:tr h="11113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Scheduling work and classes (saving/managing time to meet work and school priorities)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“working full time, coming home and then going back out to evening classes is too hard – I can’t take the time for that”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can work and get the degree I want at the same time – talk about convenient”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“if work comes up – I have to go – that’s why I like online classes – they don’t interfere with work – I can work them into my own time – what works for me” </a:t>
                      </a: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439026"/>
                  </a:ext>
                </a:extLst>
              </a:tr>
              <a:tr h="34412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Multi-tasking (intersects with time management, being able to manage multiple tasks)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needed another class to graduate – but the one I needed wasn’t offered – I took it through another institution so I could finish on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can get through faster when I take online classes – it condenses my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3 or 4 windows open at the same time, I’m holding the baby, on a headset, checking e-mail”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laundry going, stew in the oven, and I’m online”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“I’m always doing more than one thing at the same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to multi-task – it’s how I manage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 have my course open and I go back and forth from the course to Google so I can search and work on course work at the same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“multi-tasking saves time”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“I’m not good at multi-tasking, I try not to do too many things at once, otherwise I lose time – I get lost – where am I?, but that’s why I like online – I can control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my time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“the only time I don’t multi-task is when I have an online exam”</a:t>
                      </a:r>
                      <a:endParaRPr lang="en-CA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53" marR="5705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192696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64567" y="6435634"/>
            <a:ext cx="6280830" cy="404614"/>
          </a:xfrm>
        </p:spPr>
        <p:txBody>
          <a:bodyPr/>
          <a:lstStyle/>
          <a:p>
            <a:r>
              <a:rPr lang="en-CA" sz="1400" dirty="0"/>
              <a:t>Black (2014) p. 111 - 112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D07A-18B4-4BCD-AFEF-F57218A02CF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02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1299</TotalTime>
  <Words>2657</Words>
  <Application>Microsoft Office PowerPoint</Application>
  <PresentationFormat>Widescreen</PresentationFormat>
  <Paragraphs>389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AdvOT863180fb</vt:lpstr>
      <vt:lpstr>Arial</vt:lpstr>
      <vt:lpstr>Calibri</vt:lpstr>
      <vt:lpstr>Franklin Gothic Book</vt:lpstr>
      <vt:lpstr>Times New Roman</vt:lpstr>
      <vt:lpstr>Crop</vt:lpstr>
      <vt:lpstr>Student Perspectives Asynchronous Learning</vt:lpstr>
      <vt:lpstr>Definitions </vt:lpstr>
      <vt:lpstr>Introduction</vt:lpstr>
      <vt:lpstr>Elements valued</vt:lpstr>
      <vt:lpstr>PowerPoint Presentation</vt:lpstr>
      <vt:lpstr>PowerPoint Presentation</vt:lpstr>
      <vt:lpstr>Participant comments </vt:lpstr>
      <vt:lpstr>PowerPoint Presentation</vt:lpstr>
      <vt:lpstr>PowerPoint Presentation</vt:lpstr>
      <vt:lpstr>PowerPoint Presentation</vt:lpstr>
      <vt:lpstr>PowerPoint Presentation</vt:lpstr>
      <vt:lpstr>Time – valued </vt:lpstr>
      <vt:lpstr>PowerPoint Presentation</vt:lpstr>
      <vt:lpstr>Final thoughts</vt:lpstr>
      <vt:lpstr>PowerPoint Presentation</vt:lpstr>
      <vt:lpstr>References - selected</vt:lpstr>
      <vt:lpstr>References - selected</vt:lpstr>
    </vt:vector>
  </TitlesOfParts>
  <Company>Nipissing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Black</dc:creator>
  <cp:lastModifiedBy>Nancy Black</cp:lastModifiedBy>
  <cp:revision>91</cp:revision>
  <dcterms:created xsi:type="dcterms:W3CDTF">2020-06-19T13:17:03Z</dcterms:created>
  <dcterms:modified xsi:type="dcterms:W3CDTF">2020-06-24T15:51:54Z</dcterms:modified>
</cp:coreProperties>
</file>